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8"/>
  </p:notesMasterIdLst>
  <p:handoutMasterIdLst>
    <p:handoutMasterId r:id="rId19"/>
  </p:handoutMasterIdLst>
  <p:sldIdLst>
    <p:sldId id="297" r:id="rId5"/>
    <p:sldId id="299" r:id="rId6"/>
    <p:sldId id="307" r:id="rId7"/>
    <p:sldId id="301" r:id="rId8"/>
    <p:sldId id="315" r:id="rId9"/>
    <p:sldId id="316" r:id="rId10"/>
    <p:sldId id="317" r:id="rId11"/>
    <p:sldId id="310" r:id="rId12"/>
    <p:sldId id="319" r:id="rId13"/>
    <p:sldId id="320" r:id="rId14"/>
    <p:sldId id="318" r:id="rId15"/>
    <p:sldId id="311" r:id="rId16"/>
    <p:sldId id="304" r:id="rId17"/>
  </p:sldIdLst>
  <p:sldSz cx="12192000" cy="6858000"/>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88" autoAdjust="0"/>
    <p:restoredTop sz="90545" autoAdjust="0"/>
  </p:normalViewPr>
  <p:slideViewPr>
    <p:cSldViewPr snapToGrid="0">
      <p:cViewPr varScale="1">
        <p:scale>
          <a:sx n="99" d="100"/>
          <a:sy n="99" d="100"/>
        </p:scale>
        <p:origin x="8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55415612-3560-4747-95B6-15C47797785A}" type="datetimeFigureOut">
              <a:rPr lang="en-GB" smtClean="0"/>
              <a:t>24/11/2022</a:t>
            </a:fld>
            <a:endParaRPr lang="en-GB"/>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C98EA3A9-C02A-48E3-AAD2-334D05ACE84D}" type="slidenum">
              <a:rPr lang="en-GB" smtClean="0"/>
              <a:t>‹#›</a:t>
            </a:fld>
            <a:endParaRPr lang="en-GB"/>
          </a:p>
        </p:txBody>
      </p:sp>
    </p:spTree>
    <p:extLst>
      <p:ext uri="{BB962C8B-B14F-4D97-AF65-F5344CB8AC3E}">
        <p14:creationId xmlns:p14="http://schemas.microsoft.com/office/powerpoint/2010/main" val="4033061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91"/>
          </a:xfrm>
          <a:prstGeom prst="rect">
            <a:avLst/>
          </a:prstGeom>
        </p:spPr>
        <p:txBody>
          <a:bodyPr vert="horz" lIns="91440" tIns="45720" rIns="91440" bIns="45720" rtlCol="0"/>
          <a:lstStyle>
            <a:lvl1pPr algn="r">
              <a:defRPr sz="1200"/>
            </a:lvl1pPr>
          </a:lstStyle>
          <a:p>
            <a:fld id="{35B623BC-AA08-40B7-9E25-A6C22EBEB401}" type="datetimeFigureOut">
              <a:rPr lang="en-GB" smtClean="0"/>
              <a:t>24/11/2022</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48357645-45DE-47D6-A059-4DD3763112F9}" type="slidenum">
              <a:rPr lang="en-GB" smtClean="0"/>
              <a:t>‹#›</a:t>
            </a:fld>
            <a:endParaRPr lang="en-GB"/>
          </a:p>
        </p:txBody>
      </p:sp>
    </p:spTree>
    <p:extLst>
      <p:ext uri="{BB962C8B-B14F-4D97-AF65-F5344CB8AC3E}">
        <p14:creationId xmlns:p14="http://schemas.microsoft.com/office/powerpoint/2010/main" val="329509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2</a:t>
            </a:fld>
            <a:endParaRPr lang="en-GB"/>
          </a:p>
        </p:txBody>
      </p:sp>
    </p:spTree>
    <p:extLst>
      <p:ext uri="{BB962C8B-B14F-4D97-AF65-F5344CB8AC3E}">
        <p14:creationId xmlns:p14="http://schemas.microsoft.com/office/powerpoint/2010/main" val="3061352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11</a:t>
            </a:fld>
            <a:endParaRPr lang="en-GB"/>
          </a:p>
        </p:txBody>
      </p:sp>
    </p:spTree>
    <p:extLst>
      <p:ext uri="{BB962C8B-B14F-4D97-AF65-F5344CB8AC3E}">
        <p14:creationId xmlns:p14="http://schemas.microsoft.com/office/powerpoint/2010/main" val="3855448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12</a:t>
            </a:fld>
            <a:endParaRPr lang="en-GB"/>
          </a:p>
        </p:txBody>
      </p:sp>
    </p:spTree>
    <p:extLst>
      <p:ext uri="{BB962C8B-B14F-4D97-AF65-F5344CB8AC3E}">
        <p14:creationId xmlns:p14="http://schemas.microsoft.com/office/powerpoint/2010/main" val="2034356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13</a:t>
            </a:fld>
            <a:endParaRPr lang="en-GB"/>
          </a:p>
        </p:txBody>
      </p:sp>
    </p:spTree>
    <p:extLst>
      <p:ext uri="{BB962C8B-B14F-4D97-AF65-F5344CB8AC3E}">
        <p14:creationId xmlns:p14="http://schemas.microsoft.com/office/powerpoint/2010/main" val="1247994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3</a:t>
            </a:fld>
            <a:endParaRPr lang="en-GB"/>
          </a:p>
        </p:txBody>
      </p:sp>
    </p:spTree>
    <p:extLst>
      <p:ext uri="{BB962C8B-B14F-4D97-AF65-F5344CB8AC3E}">
        <p14:creationId xmlns:p14="http://schemas.microsoft.com/office/powerpoint/2010/main" val="1686956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4</a:t>
            </a:fld>
            <a:endParaRPr lang="en-GB"/>
          </a:p>
        </p:txBody>
      </p:sp>
    </p:spTree>
    <p:extLst>
      <p:ext uri="{BB962C8B-B14F-4D97-AF65-F5344CB8AC3E}">
        <p14:creationId xmlns:p14="http://schemas.microsoft.com/office/powerpoint/2010/main" val="363763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5</a:t>
            </a:fld>
            <a:endParaRPr lang="en-GB"/>
          </a:p>
        </p:txBody>
      </p:sp>
    </p:spTree>
    <p:extLst>
      <p:ext uri="{BB962C8B-B14F-4D97-AF65-F5344CB8AC3E}">
        <p14:creationId xmlns:p14="http://schemas.microsoft.com/office/powerpoint/2010/main" val="1236602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6</a:t>
            </a:fld>
            <a:endParaRPr lang="en-GB"/>
          </a:p>
        </p:txBody>
      </p:sp>
    </p:spTree>
    <p:extLst>
      <p:ext uri="{BB962C8B-B14F-4D97-AF65-F5344CB8AC3E}">
        <p14:creationId xmlns:p14="http://schemas.microsoft.com/office/powerpoint/2010/main" val="3568619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7</a:t>
            </a:fld>
            <a:endParaRPr lang="en-GB"/>
          </a:p>
        </p:txBody>
      </p:sp>
    </p:spTree>
    <p:extLst>
      <p:ext uri="{BB962C8B-B14F-4D97-AF65-F5344CB8AC3E}">
        <p14:creationId xmlns:p14="http://schemas.microsoft.com/office/powerpoint/2010/main" val="1621836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8</a:t>
            </a:fld>
            <a:endParaRPr lang="en-GB"/>
          </a:p>
        </p:txBody>
      </p:sp>
    </p:spTree>
    <p:extLst>
      <p:ext uri="{BB962C8B-B14F-4D97-AF65-F5344CB8AC3E}">
        <p14:creationId xmlns:p14="http://schemas.microsoft.com/office/powerpoint/2010/main" val="4171905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9</a:t>
            </a:fld>
            <a:endParaRPr lang="en-GB"/>
          </a:p>
        </p:txBody>
      </p:sp>
    </p:spTree>
    <p:extLst>
      <p:ext uri="{BB962C8B-B14F-4D97-AF65-F5344CB8AC3E}">
        <p14:creationId xmlns:p14="http://schemas.microsoft.com/office/powerpoint/2010/main" val="2715092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673E4-961C-4B28-AFA0-186192AE28B5}" type="slidenum">
              <a:rPr lang="en-GB" smtClean="0"/>
              <a:t>10</a:t>
            </a:fld>
            <a:endParaRPr lang="en-GB"/>
          </a:p>
        </p:txBody>
      </p:sp>
    </p:spTree>
    <p:extLst>
      <p:ext uri="{BB962C8B-B14F-4D97-AF65-F5344CB8AC3E}">
        <p14:creationId xmlns:p14="http://schemas.microsoft.com/office/powerpoint/2010/main" val="3037415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11/24/2022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11/24/2022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11/24/2022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11/24/2022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11/24/2022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11/24/2022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3.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spcc.org.uk/keeping-children-safe/online-safety/parental-control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5000" dirty="0"/>
              <a:t>Mental Health and emotional wellbeing</a:t>
            </a:r>
          </a:p>
        </p:txBody>
      </p:sp>
      <p:sp>
        <p:nvSpPr>
          <p:cNvPr id="3" name="Subtitle 2"/>
          <p:cNvSpPr>
            <a:spLocks noGrp="1"/>
          </p:cNvSpPr>
          <p:nvPr>
            <p:ph type="subTitle" idx="1"/>
          </p:nvPr>
        </p:nvSpPr>
        <p:spPr/>
        <p:txBody>
          <a:bodyPr>
            <a:normAutofit fontScale="92500" lnSpcReduction="20000"/>
          </a:bodyPr>
          <a:lstStyle/>
          <a:p>
            <a:r>
              <a:rPr lang="en-GB" dirty="0"/>
              <a:t>Mrs Barlow – Designated safeguarding lead</a:t>
            </a:r>
          </a:p>
          <a:p>
            <a:r>
              <a:rPr lang="en-GB" dirty="0"/>
              <a:t>Miss </a:t>
            </a:r>
            <a:r>
              <a:rPr lang="en-GB" dirty="0" err="1"/>
              <a:t>sherriff</a:t>
            </a:r>
            <a:r>
              <a:rPr lang="en-GB" dirty="0"/>
              <a:t> – head of year</a:t>
            </a:r>
          </a:p>
        </p:txBody>
      </p:sp>
      <p:pic>
        <p:nvPicPr>
          <p:cNvPr id="5" name="Picture 2" descr="Image preview">
            <a:extLst>
              <a:ext uri="{FF2B5EF4-FFF2-40B4-BE49-F238E27FC236}">
                <a16:creationId xmlns:a16="http://schemas.microsoft.com/office/drawing/2014/main" id="{12948E6C-F1C8-4E3E-A98B-86682B5ACE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92" y="3085766"/>
            <a:ext cx="12192000" cy="3562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9292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a:effectLst>
                  <a:outerShdw blurRad="38100" dist="38100" dir="2700000" algn="tl">
                    <a:srgbClr val="000000">
                      <a:alpha val="43137"/>
                    </a:srgbClr>
                  </a:outerShdw>
                </a:effectLst>
              </a:rPr>
              <a:t>Support Through school</a:t>
            </a:r>
          </a:p>
        </p:txBody>
      </p:sp>
      <p:sp>
        <p:nvSpPr>
          <p:cNvPr id="3" name="Content Placeholder 2"/>
          <p:cNvSpPr>
            <a:spLocks noGrp="1"/>
          </p:cNvSpPr>
          <p:nvPr>
            <p:ph idx="1"/>
          </p:nvPr>
        </p:nvSpPr>
        <p:spPr>
          <a:xfrm>
            <a:off x="116113" y="1888296"/>
            <a:ext cx="11945257" cy="4802790"/>
          </a:xfrm>
          <a:solidFill>
            <a:srgbClr val="002060"/>
          </a:solidFill>
        </p:spPr>
        <p:txBody>
          <a:bodyPr>
            <a:normAutofit/>
          </a:bodyPr>
          <a:lstStyle/>
          <a:p>
            <a:endParaRPr lang="en-GB" sz="2500" dirty="0">
              <a:solidFill>
                <a:schemeClr val="bg1"/>
              </a:solidFill>
              <a:latin typeface="+mj-lt"/>
            </a:endParaRPr>
          </a:p>
          <a:p>
            <a:endParaRPr lang="en-GB" sz="2500" dirty="0">
              <a:solidFill>
                <a:schemeClr val="bg1"/>
              </a:solidFill>
              <a:latin typeface="+mj-lt"/>
            </a:endParaRPr>
          </a:p>
          <a:p>
            <a:r>
              <a:rPr lang="en-GB" sz="2500" dirty="0">
                <a:solidFill>
                  <a:schemeClr val="bg1"/>
                </a:solidFill>
                <a:latin typeface="+mj-lt"/>
              </a:rPr>
              <a:t>Pastoral support</a:t>
            </a:r>
          </a:p>
          <a:p>
            <a:r>
              <a:rPr lang="en-GB" sz="2500" dirty="0">
                <a:solidFill>
                  <a:schemeClr val="bg1"/>
                </a:solidFill>
                <a:latin typeface="+mj-lt"/>
              </a:rPr>
              <a:t>Mental Health First Aiders (7 members of staff)</a:t>
            </a:r>
          </a:p>
          <a:p>
            <a:r>
              <a:rPr lang="en-GB" sz="2500" dirty="0">
                <a:solidFill>
                  <a:schemeClr val="bg1"/>
                </a:solidFill>
                <a:latin typeface="+mj-lt"/>
              </a:rPr>
              <a:t>School Counsellor</a:t>
            </a:r>
          </a:p>
          <a:p>
            <a:r>
              <a:rPr lang="en-GB" sz="2500" dirty="0">
                <a:solidFill>
                  <a:schemeClr val="bg1"/>
                </a:solidFill>
                <a:latin typeface="+mj-lt"/>
              </a:rPr>
              <a:t>School Health </a:t>
            </a:r>
          </a:p>
          <a:p>
            <a:r>
              <a:rPr lang="en-GB" sz="2500" dirty="0">
                <a:solidFill>
                  <a:schemeClr val="bg1"/>
                </a:solidFill>
                <a:latin typeface="+mj-lt"/>
              </a:rPr>
              <a:t>Building Sound Minds (Action for Children)</a:t>
            </a:r>
          </a:p>
          <a:p>
            <a:pPr marL="0" indent="0">
              <a:buNone/>
            </a:pPr>
            <a:endParaRPr lang="en-GB" sz="2500" dirty="0">
              <a:solidFill>
                <a:schemeClr val="bg1"/>
              </a:solidFill>
              <a:latin typeface="+mj-lt"/>
            </a:endParaRPr>
          </a:p>
          <a:p>
            <a:endParaRPr lang="en-GB" sz="2500" dirty="0">
              <a:solidFill>
                <a:schemeClr val="bg1"/>
              </a:solidFill>
              <a:latin typeface="+mj-lt"/>
            </a:endParaRPr>
          </a:p>
          <a:p>
            <a:endParaRPr lang="en-GB" sz="2500" dirty="0">
              <a:solidFill>
                <a:schemeClr val="bg1"/>
              </a:solidFill>
              <a:latin typeface="+mj-lt"/>
            </a:endParaRPr>
          </a:p>
          <a:p>
            <a:endParaRPr lang="en-GB" dirty="0">
              <a:solidFill>
                <a:schemeClr val="bg1"/>
              </a:solidFill>
              <a:latin typeface="Cambria" panose="02040503050406030204" pitchFamily="18" charset="0"/>
            </a:endParaRPr>
          </a:p>
          <a:p>
            <a:endParaRPr lang="en-GB" dirty="0">
              <a:solidFill>
                <a:schemeClr val="bg1"/>
              </a:solidFill>
              <a:latin typeface="Cambria" panose="02040503050406030204" pitchFamily="18" charset="0"/>
            </a:endParaRPr>
          </a:p>
        </p:txBody>
      </p:sp>
      <p:pic>
        <p:nvPicPr>
          <p:cNvPr id="4" name="Picture 2" descr="Image preview">
            <a:extLst>
              <a:ext uri="{FF2B5EF4-FFF2-40B4-BE49-F238E27FC236}">
                <a16:creationId xmlns:a16="http://schemas.microsoft.com/office/drawing/2014/main" id="{D5AC4CB2-A973-491C-8771-B2F741F20D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889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a:effectLst>
                  <a:outerShdw blurRad="38100" dist="38100" dir="2700000" algn="tl">
                    <a:srgbClr val="000000">
                      <a:alpha val="43137"/>
                    </a:srgbClr>
                  </a:outerShdw>
                </a:effectLst>
              </a:rPr>
              <a:t>Social media and websites</a:t>
            </a:r>
          </a:p>
        </p:txBody>
      </p:sp>
      <p:sp>
        <p:nvSpPr>
          <p:cNvPr id="3" name="Content Placeholder 2"/>
          <p:cNvSpPr>
            <a:spLocks noGrp="1"/>
          </p:cNvSpPr>
          <p:nvPr>
            <p:ph idx="1"/>
          </p:nvPr>
        </p:nvSpPr>
        <p:spPr>
          <a:xfrm>
            <a:off x="713770" y="1888296"/>
            <a:ext cx="10515600" cy="4802790"/>
          </a:xfrm>
          <a:solidFill>
            <a:srgbClr val="002060"/>
          </a:solidFill>
        </p:spPr>
        <p:txBody>
          <a:bodyPr>
            <a:normAutofit/>
          </a:bodyPr>
          <a:lstStyle/>
          <a:p>
            <a:r>
              <a:rPr lang="en-GB" sz="2500" dirty="0">
                <a:solidFill>
                  <a:schemeClr val="bg1"/>
                </a:solidFill>
                <a:latin typeface="+mj-lt"/>
              </a:rPr>
              <a:t>Young Minds</a:t>
            </a:r>
          </a:p>
          <a:p>
            <a:r>
              <a:rPr lang="en-GB" sz="2500" dirty="0">
                <a:solidFill>
                  <a:schemeClr val="bg1"/>
                </a:solidFill>
                <a:latin typeface="+mj-lt"/>
              </a:rPr>
              <a:t>Anti-bullying Pro</a:t>
            </a:r>
          </a:p>
          <a:p>
            <a:r>
              <a:rPr lang="en-GB" sz="2500" dirty="0" err="1">
                <a:solidFill>
                  <a:schemeClr val="bg1"/>
                </a:solidFill>
                <a:latin typeface="+mj-lt"/>
              </a:rPr>
              <a:t>Kooth</a:t>
            </a:r>
            <a:endParaRPr lang="en-GB" sz="2500" dirty="0">
              <a:solidFill>
                <a:schemeClr val="bg1"/>
              </a:solidFill>
              <a:latin typeface="+mj-lt"/>
            </a:endParaRPr>
          </a:p>
          <a:p>
            <a:r>
              <a:rPr lang="en-GB" sz="2500" dirty="0">
                <a:solidFill>
                  <a:schemeClr val="bg1"/>
                </a:solidFill>
                <a:latin typeface="+mj-lt"/>
              </a:rPr>
              <a:t>Derbyshire LGBT+ /Stonewall</a:t>
            </a:r>
          </a:p>
          <a:p>
            <a:r>
              <a:rPr lang="en-GB" sz="2500" dirty="0">
                <a:solidFill>
                  <a:schemeClr val="bg1"/>
                </a:solidFill>
                <a:latin typeface="+mj-lt"/>
              </a:rPr>
              <a:t>School website (Mental health and wellbeing section)</a:t>
            </a:r>
          </a:p>
          <a:p>
            <a:r>
              <a:rPr lang="en-GB" sz="2500" dirty="0">
                <a:solidFill>
                  <a:schemeClr val="bg1"/>
                </a:solidFill>
                <a:latin typeface="+mj-lt"/>
              </a:rPr>
              <a:t>Calm Harm (App for self harm)</a:t>
            </a:r>
          </a:p>
          <a:p>
            <a:r>
              <a:rPr lang="en-GB" sz="2500" dirty="0">
                <a:solidFill>
                  <a:schemeClr val="bg1"/>
                </a:solidFill>
                <a:latin typeface="+mj-lt"/>
              </a:rPr>
              <a:t>Think Ninja (NHS app for stress/anxiety)</a:t>
            </a:r>
          </a:p>
          <a:p>
            <a:endParaRPr lang="en-GB" dirty="0">
              <a:solidFill>
                <a:schemeClr val="bg1"/>
              </a:solidFill>
              <a:latin typeface="Cambria" panose="02040503050406030204" pitchFamily="18" charset="0"/>
            </a:endParaRPr>
          </a:p>
          <a:p>
            <a:endParaRPr lang="en-GB" dirty="0">
              <a:solidFill>
                <a:schemeClr val="bg1"/>
              </a:solidFill>
              <a:latin typeface="Cambria" panose="02040503050406030204" pitchFamily="18" charset="0"/>
            </a:endParaRPr>
          </a:p>
        </p:txBody>
      </p:sp>
      <p:pic>
        <p:nvPicPr>
          <p:cNvPr id="4" name="Picture 2" descr="Image preview">
            <a:extLst>
              <a:ext uri="{FF2B5EF4-FFF2-40B4-BE49-F238E27FC236}">
                <a16:creationId xmlns:a16="http://schemas.microsoft.com/office/drawing/2014/main" id="{49BFFB10-4A47-4911-8016-123C0C4755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3170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a:effectLst>
                  <a:outerShdw blurRad="38100" dist="38100" dir="2700000" algn="tl">
                    <a:srgbClr val="000000">
                      <a:alpha val="43137"/>
                    </a:srgbClr>
                  </a:outerShdw>
                </a:effectLst>
              </a:rPr>
              <a:t>Useful books</a:t>
            </a:r>
          </a:p>
        </p:txBody>
      </p:sp>
      <p:sp>
        <p:nvSpPr>
          <p:cNvPr id="3" name="Content Placeholder 2"/>
          <p:cNvSpPr>
            <a:spLocks noGrp="1"/>
          </p:cNvSpPr>
          <p:nvPr>
            <p:ph idx="1"/>
          </p:nvPr>
        </p:nvSpPr>
        <p:spPr>
          <a:xfrm>
            <a:off x="838200" y="1715956"/>
            <a:ext cx="10515600" cy="4802790"/>
          </a:xfrm>
          <a:solidFill>
            <a:srgbClr val="002060"/>
          </a:solidFill>
        </p:spPr>
        <p:txBody>
          <a:bodyPr>
            <a:normAutofit/>
          </a:bodyPr>
          <a:lstStyle/>
          <a:p>
            <a:pPr marL="0" indent="0">
              <a:buNone/>
            </a:pPr>
            <a:endParaRPr lang="en-GB" dirty="0">
              <a:solidFill>
                <a:schemeClr val="bg1"/>
              </a:solidFill>
              <a:latin typeface="Cambria" panose="02040503050406030204" pitchFamily="18" charset="0"/>
            </a:endParaRPr>
          </a:p>
          <a:p>
            <a:endParaRPr lang="en-GB" dirty="0">
              <a:solidFill>
                <a:schemeClr val="bg1"/>
              </a:solidFill>
              <a:latin typeface="Cambria" panose="02040503050406030204" pitchFamily="18" charset="0"/>
            </a:endParaRPr>
          </a:p>
        </p:txBody>
      </p:sp>
      <p:pic>
        <p:nvPicPr>
          <p:cNvPr id="1026" name="Picture 2" descr="You Can Do It: How to Find Your Voice and Make a Difference">
            <a:extLst>
              <a:ext uri="{FF2B5EF4-FFF2-40B4-BE49-F238E27FC236}">
                <a16:creationId xmlns:a16="http://schemas.microsoft.com/office/drawing/2014/main" id="{50AD7F37-45AE-4788-A3E4-C33851789A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660" y="1920422"/>
            <a:ext cx="142875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You Are a Champion: How to Be the Best You Can Be">
            <a:extLst>
              <a:ext uri="{FF2B5EF4-FFF2-40B4-BE49-F238E27FC236}">
                <a16:creationId xmlns:a16="http://schemas.microsoft.com/office/drawing/2014/main" id="{20ECF77F-F23B-4F20-93BE-B745B55526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3932" y="1909536"/>
            <a:ext cx="142875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Better Day: Your Positive Mental Health Handbook">
            <a:extLst>
              <a:ext uri="{FF2B5EF4-FFF2-40B4-BE49-F238E27FC236}">
                <a16:creationId xmlns:a16="http://schemas.microsoft.com/office/drawing/2014/main" id="{F0DB8C1E-E4B8-41AF-8775-1825EECFD4F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12204" y="1909536"/>
            <a:ext cx="146685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Why Has Nobody Told Me This Before?: The No 1 Sunday Times bestseller">
            <a:extLst>
              <a:ext uri="{FF2B5EF4-FFF2-40B4-BE49-F238E27FC236}">
                <a16:creationId xmlns:a16="http://schemas.microsoft.com/office/drawing/2014/main" id="{AA5960BD-E36A-4F89-BDB1-9C9A4AFF1C4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17254" y="1909536"/>
            <a:ext cx="118110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The Positively Awesome Journal: Everyday encouragement for self-care and mental well-being">
            <a:extLst>
              <a:ext uri="{FF2B5EF4-FFF2-40B4-BE49-F238E27FC236}">
                <a16:creationId xmlns:a16="http://schemas.microsoft.com/office/drawing/2014/main" id="{7B0993C3-4BEB-4413-BDC3-43485B110E6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31617" y="1920422"/>
            <a:ext cx="146685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The Boy, The Mole, The Fox and The Horse">
            <a:extLst>
              <a:ext uri="{FF2B5EF4-FFF2-40B4-BE49-F238E27FC236}">
                <a16:creationId xmlns:a16="http://schemas.microsoft.com/office/drawing/2014/main" id="{5E0FF581-6E48-409C-BF98-B8218DF922C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5399" y="3996872"/>
            <a:ext cx="1628775" cy="207645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no worries.jpg">
            <a:extLst>
              <a:ext uri="{FF2B5EF4-FFF2-40B4-BE49-F238E27FC236}">
                <a16:creationId xmlns:a16="http://schemas.microsoft.com/office/drawing/2014/main" id="{50EC18B3-D71C-4E35-905A-2ECC52694ED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85505" y="4117351"/>
            <a:ext cx="1543050"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ello happy.jpg">
            <a:extLst>
              <a:ext uri="{FF2B5EF4-FFF2-40B4-BE49-F238E27FC236}">
                <a16:creationId xmlns:a16="http://schemas.microsoft.com/office/drawing/2014/main" id="{95927BA9-F7F8-4009-8DEF-4F781A3B9A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56782" y="4121227"/>
            <a:ext cx="1543050"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my hidden chimp.jpg">
            <a:extLst>
              <a:ext uri="{FF2B5EF4-FFF2-40B4-BE49-F238E27FC236}">
                <a16:creationId xmlns:a16="http://schemas.microsoft.com/office/drawing/2014/main" id="{00742608-ED59-47BD-8A63-E1E4E65081A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72774" y="4113961"/>
            <a:ext cx="1543050"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anxiety survival guide.jpg">
            <a:extLst>
              <a:ext uri="{FF2B5EF4-FFF2-40B4-BE49-F238E27FC236}">
                <a16:creationId xmlns:a16="http://schemas.microsoft.com/office/drawing/2014/main" id="{4360C163-0F6D-4FCD-88E0-0A74B615022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60533" y="4090080"/>
            <a:ext cx="1543050" cy="177165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Image preview">
            <a:extLst>
              <a:ext uri="{FF2B5EF4-FFF2-40B4-BE49-F238E27FC236}">
                <a16:creationId xmlns:a16="http://schemas.microsoft.com/office/drawing/2014/main" id="{575D7557-88C8-48E4-B593-EFF801F5455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722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a:effectLst>
                  <a:outerShdw blurRad="38100" dist="38100" dir="2700000" algn="tl">
                    <a:srgbClr val="000000">
                      <a:alpha val="43137"/>
                    </a:srgbClr>
                  </a:outerShdw>
                </a:effectLst>
              </a:rPr>
              <a:t>#</a:t>
            </a:r>
            <a:r>
              <a:rPr lang="en-GB" sz="3400" b="1" dirty="0" err="1">
                <a:effectLst>
                  <a:outerShdw blurRad="38100" dist="38100" dir="2700000" algn="tl">
                    <a:srgbClr val="000000">
                      <a:alpha val="43137"/>
                    </a:srgbClr>
                  </a:outerShdw>
                </a:effectLst>
              </a:rPr>
              <a:t>kindtoyourmind</a:t>
            </a:r>
            <a:endParaRPr lang="en-GB" sz="3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13770" y="1888296"/>
            <a:ext cx="10515600" cy="4802790"/>
          </a:xfrm>
          <a:solidFill>
            <a:srgbClr val="002060"/>
          </a:solidFill>
        </p:spPr>
        <p:txBody>
          <a:bodyPr>
            <a:normAutofit/>
          </a:bodyPr>
          <a:lstStyle/>
          <a:p>
            <a:pPr marL="0" indent="0">
              <a:buNone/>
            </a:pPr>
            <a:endParaRPr lang="en-GB" sz="2500" dirty="0">
              <a:solidFill>
                <a:schemeClr val="bg1"/>
              </a:solidFill>
              <a:latin typeface="+mj-lt"/>
            </a:endParaRPr>
          </a:p>
          <a:p>
            <a:endParaRPr lang="en-GB" dirty="0">
              <a:solidFill>
                <a:schemeClr val="bg1"/>
              </a:solidFill>
              <a:latin typeface="Cambria" panose="02040503050406030204" pitchFamily="18" charset="0"/>
            </a:endParaRPr>
          </a:p>
          <a:p>
            <a:endParaRPr lang="en-GB" dirty="0">
              <a:solidFill>
                <a:schemeClr val="bg1"/>
              </a:solidFill>
              <a:latin typeface="Cambria" panose="02040503050406030204" pitchFamily="18" charset="0"/>
            </a:endParaRPr>
          </a:p>
        </p:txBody>
      </p:sp>
      <p:pic>
        <p:nvPicPr>
          <p:cNvPr id="5122" name="Picture 2" descr="https://attachments.office.net/owa/barlowj%40jfcs.org.uk/service.svc/s/GetAttachmentThumbnail?id=AAMkAGRhMjYxZmRkLTUyZjAtNDg1NC1iZDg0LTM2MGUxZDQzNTE1NQBGAAAAAADtz4XhvBeaRbilLEtxaeR5BwB%2Fwc40WzCXQ6JCTlLndTkcAAAAAAEMAAB%2Fwc40WzCXQ6JCTlLndTkcAAKX1CqQAAABEgAQAJEB14THWVZJmONZL4dNTQM%3D&amp;thumbnailType=2&amp;token=eyJhbGciOiJSUzI1NiIsImtpZCI6IjMwODE3OUNFNUY0QjUyRTc4QjJEQjg5NjZCQUY0RUNDMzcyN0FFRUUiLCJ0eXAiOiJKV1QiLCJ4NXQiOiJNSUY1emw5TFV1ZUxMYmlXYTY5T3pEY25ydTQifQ.eyJvcmlnaW4iOiJodHRwczovL291dGxvb2sub2ZmaWNlLmNvbSIsInVjIjoiZTBiZmJhOTZhYjJhNDdjZjk1MmEzZjU3YTkxZWVmNWUiLCJ2ZXIiOiJFeGNoYW5nZS5DYWxsYmFjay5WMSIsImFwcGN0eHNlbmRlciI6Ik93YURvd25sb2FkQGUzZTY4NTVkLTRhODAtNGEzNy05MDJhLTgzYjUzNjk0ZGY1NCIsImlzc3JpbmciOiJXVyIsImFwcGN0eCI6IntcIm1zZXhjaHByb3RcIjpcIm93YVwiLFwicHVpZFwiOlwiMTE1MzgzNjI5Njg4Njk2MzU1MFwiLFwic2NvcGVcIjpcIk93YURvd25sb2FkXCIsXCJvaWRcIjpcIjRiYjc4M2ZlLWE5Y2EtNDE5NC1iYWYxLWIxOWZmNDBhOWQ1MFwiLFwicHJpbWFyeXNpZFwiOlwiUy0xLTUtMjEtNDIxNjE3MzQ3My0xNzAyNDg0MTk1LTE5MTYyMDkwNDQtNTUwOTgwNlwifSIsIm5iZiI6MTYyMTI4NjkwOCwiZXhwIjoxNjIxMjg3NTA4LCJpc3MiOiIwMDAwMDAwMi0wMDAwLTBmZjEtY2UwMC0wMDAwMDAwMDAwMDBAZTNlNjg1NWQtNGE4MC00YTM3LTkwMmEtODNiNTM2OTRkZjU0IiwiYXVkIjoiMDAwMDAwMDItMDAwMC0wZmYxLWNlMDAtMDAwMDAwMDAwMDAwL2F0dGFjaG1lbnRzLm9mZmljZS5uZXRAZTNlNjg1NWQtNGE4MC00YTM3LTkwMmEtODNiNTM2OTRkZjU0IiwiaGFwcCI6Im93YSJ9.PwGY9Lj3xS-jLRWVkN8vMjY5BGyhaHus4n2ty3slqFUOiWpEdXbG96NipFcwFuai50AQwIbIwik_WpVPtD6PFkyzet37GNfTQShzuswUV7w6ROOEc4_8O3M9uPk-5kVTDol_BlHIcB0_LDQsQWFeJ4IZJ7X3DAfuz6fkgeALbOrJvkEIwsbj-hmBoUfY2p-q5CWn3kxaA4wLdjP-oNY5fFBi5xaCD1TNFm93lE5H12foiYGZe_fVelaCFSSLpjDEVeJA0jHseEBqinLRMLtBDXOLKvP7E4oNMEeaJOD57_VR-tYy0F3bv-uJwp5IUAHX_KCl-WNAjbcHQvUqU9e0Rw&amp;X-OWA-CANARY=lFaHk_j8PEu5GzDSeS2MhkDu5gV7GdkYpvub2OskhCYqSazX3fQJCVT2dV2bFPwvVsIItvlT-II.&amp;owa=outlook.office.com&amp;scriptVer=20210510006.08&amp;animation=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9289" y="2524827"/>
            <a:ext cx="2863397" cy="316080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326743" y="3105398"/>
            <a:ext cx="5210628" cy="1754326"/>
          </a:xfrm>
          <a:prstGeom prst="rect">
            <a:avLst/>
          </a:prstGeom>
          <a:noFill/>
        </p:spPr>
        <p:txBody>
          <a:bodyPr wrap="square" rtlCol="0">
            <a:spAutoFit/>
          </a:bodyPr>
          <a:lstStyle/>
          <a:p>
            <a:r>
              <a:rPr lang="en-GB" sz="3600" i="1" dirty="0">
                <a:solidFill>
                  <a:schemeClr val="bg1"/>
                </a:solidFill>
              </a:rPr>
              <a:t>“If it still bothers you after 24 hours, speak up within 48 hours”</a:t>
            </a:r>
          </a:p>
        </p:txBody>
      </p:sp>
    </p:spTree>
    <p:extLst>
      <p:ext uri="{BB962C8B-B14F-4D97-AF65-F5344CB8AC3E}">
        <p14:creationId xmlns:p14="http://schemas.microsoft.com/office/powerpoint/2010/main" val="798957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25317"/>
            <a:ext cx="11029616" cy="1013800"/>
          </a:xfrm>
        </p:spPr>
        <p:txBody>
          <a:bodyPr>
            <a:noAutofit/>
          </a:bodyPr>
          <a:lstStyle/>
          <a:p>
            <a:r>
              <a:rPr lang="en-GB" sz="3600" dirty="0"/>
              <a:t>Surviving or thriving – Where are you at?</a:t>
            </a:r>
            <a:endParaRPr lang="en-GB" sz="3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66913" y="1749474"/>
            <a:ext cx="11858171" cy="4802790"/>
          </a:xfrm>
          <a:solidFill>
            <a:srgbClr val="002060"/>
          </a:solidFill>
        </p:spPr>
        <p:txBody>
          <a:bodyPr>
            <a:normAutofit lnSpcReduction="10000"/>
          </a:bodyPr>
          <a:lstStyle/>
          <a:p>
            <a:pPr marL="0" indent="0">
              <a:buNone/>
            </a:pPr>
            <a:endParaRPr lang="en-GB" sz="2500" dirty="0">
              <a:solidFill>
                <a:schemeClr val="bg1"/>
              </a:solidFill>
              <a:latin typeface="+mj-lt"/>
            </a:endParaRPr>
          </a:p>
          <a:p>
            <a:pPr marL="0" indent="0">
              <a:buNone/>
            </a:pPr>
            <a:r>
              <a:rPr lang="en-GB" sz="2500" b="1" dirty="0">
                <a:solidFill>
                  <a:schemeClr val="bg1"/>
                </a:solidFill>
                <a:latin typeface="+mj-lt"/>
              </a:rPr>
              <a:t>Check in with yourself</a:t>
            </a:r>
          </a:p>
          <a:p>
            <a:r>
              <a:rPr lang="en-GB" sz="2500" dirty="0">
                <a:solidFill>
                  <a:schemeClr val="bg1"/>
                </a:solidFill>
                <a:latin typeface="+mj-lt"/>
              </a:rPr>
              <a:t>How are you feeling lately?</a:t>
            </a:r>
          </a:p>
          <a:p>
            <a:r>
              <a:rPr lang="en-GB" sz="2500" dirty="0">
                <a:solidFill>
                  <a:schemeClr val="bg1"/>
                </a:solidFill>
                <a:latin typeface="+mj-lt"/>
              </a:rPr>
              <a:t>Is something bothering you?</a:t>
            </a:r>
          </a:p>
          <a:p>
            <a:r>
              <a:rPr lang="en-GB" sz="2500" dirty="0">
                <a:solidFill>
                  <a:schemeClr val="bg1"/>
                </a:solidFill>
                <a:latin typeface="+mj-lt"/>
              </a:rPr>
              <a:t>How are your energy levels?</a:t>
            </a:r>
          </a:p>
          <a:p>
            <a:r>
              <a:rPr lang="en-GB" sz="2500" dirty="0">
                <a:solidFill>
                  <a:schemeClr val="bg1"/>
                </a:solidFill>
                <a:latin typeface="+mj-lt"/>
              </a:rPr>
              <a:t>Have you been getting enough sleep?</a:t>
            </a:r>
          </a:p>
          <a:p>
            <a:r>
              <a:rPr lang="en-GB" sz="2500" dirty="0">
                <a:solidFill>
                  <a:schemeClr val="bg1"/>
                </a:solidFill>
                <a:latin typeface="+mj-lt"/>
              </a:rPr>
              <a:t>What did you do yesterday that made you feel good?</a:t>
            </a:r>
          </a:p>
          <a:p>
            <a:r>
              <a:rPr lang="en-GB" sz="2500" dirty="0">
                <a:solidFill>
                  <a:schemeClr val="bg1"/>
                </a:solidFill>
                <a:latin typeface="+mj-lt"/>
              </a:rPr>
              <a:t>How are your physical activity levels?</a:t>
            </a:r>
          </a:p>
          <a:p>
            <a:r>
              <a:rPr lang="en-GB" sz="2500" dirty="0">
                <a:solidFill>
                  <a:schemeClr val="bg1"/>
                </a:solidFill>
                <a:latin typeface="+mj-lt"/>
              </a:rPr>
              <a:t>Have you been eating properly?</a:t>
            </a:r>
          </a:p>
          <a:p>
            <a:endParaRPr lang="en-GB" dirty="0">
              <a:solidFill>
                <a:schemeClr val="bg1"/>
              </a:solidFill>
              <a:latin typeface="Cambria" panose="02040503050406030204" pitchFamily="18" charset="0"/>
            </a:endParaRPr>
          </a:p>
          <a:p>
            <a:endParaRPr lang="en-GB" dirty="0">
              <a:solidFill>
                <a:schemeClr val="bg1"/>
              </a:solidFill>
              <a:latin typeface="Cambria" panose="02040503050406030204" pitchFamily="18" charset="0"/>
            </a:endParaRPr>
          </a:p>
        </p:txBody>
      </p:sp>
      <p:pic>
        <p:nvPicPr>
          <p:cNvPr id="2050" name="Picture 2" descr="https://attachments.office.net/owa/barlowj%40jfcs.org.uk/service.svc/s/GetAttachmentThumbnail?id=AAMkAGRhMjYxZmRkLTUyZjAtNDg1NC1iZDg0LTM2MGUxZDQzNTE1NQBGAAAAAADtz4XhvBeaRbilLEtxaeR5BwB%2Fwc40WzCXQ6JCTlLndTkcAAAAAAEMAAB%2Fwc40WzCXQ6JCTlLndTkcAAKX1CqPAAABEgAQAHlX1%2BwBUIVDg0irTwJFchE%3D&amp;thumbnailType=2&amp;token=eyJhbGciOiJSUzI1NiIsImtpZCI6IjMwODE3OUNFNUY0QjUyRTc4QjJEQjg5NjZCQUY0RUNDMzcyN0FFRUUiLCJ0eXAiOiJKV1QiLCJ4NXQiOiJNSUY1emw5TFV1ZUxMYmlXYTY5T3pEY25ydTQifQ.eyJvcmlnaW4iOiJodHRwczovL291dGxvb2sub2ZmaWNlLmNvbSIsInVjIjoiZTBiZmJhOTZhYjJhNDdjZjk1MmEzZjU3YTkxZWVmNWUiLCJ2ZXIiOiJFeGNoYW5nZS5DYWxsYmFjay5WMSIsImFwcGN0eHNlbmRlciI6Ik93YURvd25sb2FkQGUzZTY4NTVkLTRhODAtNGEzNy05MDJhLTgzYjUzNjk0ZGY1NCIsImlzc3JpbmciOiJXVyIsImFwcGN0eCI6IntcIm1zZXhjaHByb3RcIjpcIm93YVwiLFwicHVpZFwiOlwiMTE1MzgzNjI5Njg4Njk2MzU1MFwiLFwic2NvcGVcIjpcIk93YURvd25sb2FkXCIsXCJvaWRcIjpcIjRiYjc4M2ZlLWE5Y2EtNDE5NC1iYWYxLWIxOWZmNDBhOWQ1MFwiLFwicHJpbWFyeXNpZFwiOlwiUy0xLTUtMjEtNDIxNjE3MzQ3My0xNzAyNDg0MTk1LTE5MTYyMDkwNDQtNTUwOTgwNlwifSIsIm5iZiI6MTYyMTI4NjY0NiwiZXhwIjoxNjIxMjg3MjQ2LCJpc3MiOiIwMDAwMDAwMi0wMDAwLTBmZjEtY2UwMC0wMDAwMDAwMDAwMDBAZTNlNjg1NWQtNGE4MC00YTM3LTkwMmEtODNiNTM2OTRkZjU0IiwiYXVkIjoiMDAwMDAwMDItMDAwMC0wZmYxLWNlMDAtMDAwMDAwMDAwMDAwL2F0dGFjaG1lbnRzLm9mZmljZS5uZXRAZTNlNjg1NWQtNGE4MC00YTM3LTkwMmEtODNiNTM2OTRkZjU0IiwiaGFwcCI6Im93YSJ9.d58bK_NhRe9caDSrKxK-jf70gJXYZyLGNTMnSdvTFrlNuBNrFrm04OHgJzprvYdpks6006OJjIcGu-EynBZatI9LfDm38LTMqSDckxyMtOTrlsRBslejq3gf-B_8ZnSv75zI8VjFxedSGng85LvyT_9PvtlE6uTbFpN4YNrugqLfuzt1VX6O0YvkySLBrz-lP7qW3S_pDzWKxhqLoGB95zxXPr9e4niePbGjYwNYoAn5u8I0r3L-FkeJWyzKpGZUpqKQvMs24YUwf8JZhFuz5fB3RSPPqg1ZvQ2_eW9MRf9C8Q0HjYJSpf6DPfyxyosmaFkdcwwRNPzsOvSzUHZJfQ&amp;X-OWA-CANARY=kW_gNztUTkmJxz6fbr2HQbBZGih6GdkYmoTgiDoZ8D-m_gO7I-zbq8pxLHcQzaxc0xQlpDMXnsc.&amp;owa=outlook.office.com&amp;scriptVer=20210510006.08&amp;animation=tr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3496" y="1996278"/>
            <a:ext cx="3787311" cy="366381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mage preview">
            <a:extLst>
              <a:ext uri="{FF2B5EF4-FFF2-40B4-BE49-F238E27FC236}">
                <a16:creationId xmlns:a16="http://schemas.microsoft.com/office/drawing/2014/main" id="{8BFA1B04-B259-4888-901E-E073D8D292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83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a:effectLst>
                  <a:outerShdw blurRad="38100" dist="38100" dir="2700000" algn="tl">
                    <a:srgbClr val="000000">
                      <a:alpha val="43137"/>
                    </a:srgbClr>
                  </a:outerShdw>
                </a:effectLst>
              </a:rPr>
              <a:t>Self care </a:t>
            </a:r>
            <a:br>
              <a:rPr lang="en-GB" sz="3400" b="1" dirty="0">
                <a:effectLst>
                  <a:outerShdw blurRad="38100" dist="38100" dir="2700000" algn="tl">
                    <a:srgbClr val="000000">
                      <a:alpha val="43137"/>
                    </a:srgbClr>
                  </a:outerShdw>
                </a:effectLst>
              </a:rPr>
            </a:br>
            <a:r>
              <a:rPr lang="en-GB" sz="3400" b="1" dirty="0">
                <a:effectLst>
                  <a:outerShdw blurRad="38100" dist="38100" dir="2700000" algn="tl">
                    <a:srgbClr val="000000">
                      <a:alpha val="43137"/>
                    </a:srgbClr>
                  </a:outerShdw>
                </a:effectLst>
              </a:rPr>
              <a:t>Plan this into your revision schedule</a:t>
            </a:r>
          </a:p>
        </p:txBody>
      </p:sp>
      <p:sp>
        <p:nvSpPr>
          <p:cNvPr id="3" name="Content Placeholder 2"/>
          <p:cNvSpPr>
            <a:spLocks noGrp="1"/>
          </p:cNvSpPr>
          <p:nvPr>
            <p:ph idx="1"/>
          </p:nvPr>
        </p:nvSpPr>
        <p:spPr>
          <a:xfrm>
            <a:off x="123371" y="1715956"/>
            <a:ext cx="11945257" cy="4802790"/>
          </a:xfrm>
          <a:solidFill>
            <a:srgbClr val="002060"/>
          </a:solidFill>
        </p:spPr>
        <p:txBody>
          <a:bodyPr>
            <a:normAutofit/>
          </a:bodyPr>
          <a:lstStyle/>
          <a:p>
            <a:r>
              <a:rPr lang="en-GB" sz="2500" dirty="0">
                <a:solidFill>
                  <a:schemeClr val="bg1"/>
                </a:solidFill>
                <a:latin typeface="Gill Sans MT" panose="020B0502020104020203" pitchFamily="34" charset="0"/>
              </a:rPr>
              <a:t>Exercise</a:t>
            </a:r>
          </a:p>
          <a:p>
            <a:r>
              <a:rPr lang="en-GB" sz="2500" dirty="0" err="1">
                <a:solidFill>
                  <a:schemeClr val="bg1"/>
                </a:solidFill>
                <a:latin typeface="Gill Sans MT" panose="020B0502020104020203" pitchFamily="34" charset="0"/>
              </a:rPr>
              <a:t>Journalling</a:t>
            </a:r>
            <a:endParaRPr lang="en-GB" sz="2500" dirty="0">
              <a:solidFill>
                <a:schemeClr val="bg1"/>
              </a:solidFill>
              <a:latin typeface="Gill Sans MT" panose="020B0502020104020203" pitchFamily="34" charset="0"/>
            </a:endParaRPr>
          </a:p>
          <a:p>
            <a:r>
              <a:rPr lang="en-GB" sz="2500" dirty="0">
                <a:solidFill>
                  <a:schemeClr val="bg1"/>
                </a:solidFill>
                <a:latin typeface="Gill Sans MT" panose="020B0502020104020203" pitchFamily="34" charset="0"/>
              </a:rPr>
              <a:t>Listen to music</a:t>
            </a:r>
          </a:p>
          <a:p>
            <a:r>
              <a:rPr lang="en-GB" sz="2500" dirty="0">
                <a:solidFill>
                  <a:schemeClr val="bg1"/>
                </a:solidFill>
                <a:latin typeface="Gill Sans MT" panose="020B0502020104020203" pitchFamily="34" charset="0"/>
              </a:rPr>
              <a:t>Speak to friends/family</a:t>
            </a:r>
          </a:p>
          <a:p>
            <a:r>
              <a:rPr lang="en-GB" sz="2500" dirty="0">
                <a:solidFill>
                  <a:schemeClr val="bg1"/>
                </a:solidFill>
                <a:latin typeface="Gill Sans MT" panose="020B0502020104020203" pitchFamily="34" charset="0"/>
              </a:rPr>
              <a:t>Enjoy time outdoors</a:t>
            </a:r>
          </a:p>
          <a:p>
            <a:r>
              <a:rPr lang="en-GB" sz="2500" dirty="0">
                <a:solidFill>
                  <a:schemeClr val="bg1"/>
                </a:solidFill>
                <a:latin typeface="Gill Sans MT" panose="020B0502020104020203" pitchFamily="34" charset="0"/>
              </a:rPr>
              <a:t>Watch a favourite show or film</a:t>
            </a:r>
          </a:p>
          <a:p>
            <a:r>
              <a:rPr lang="en-GB" sz="2500" dirty="0">
                <a:solidFill>
                  <a:schemeClr val="bg1"/>
                </a:solidFill>
                <a:latin typeface="Gill Sans MT" panose="020B0502020104020203" pitchFamily="34" charset="0"/>
              </a:rPr>
              <a:t>Have some device free time</a:t>
            </a:r>
          </a:p>
          <a:p>
            <a:r>
              <a:rPr lang="en-GB" sz="2500" dirty="0">
                <a:solidFill>
                  <a:schemeClr val="bg1"/>
                </a:solidFill>
                <a:latin typeface="Gill Sans MT" panose="020B0502020104020203" pitchFamily="34" charset="0"/>
              </a:rPr>
              <a:t>Have a bath/shower</a:t>
            </a:r>
          </a:p>
          <a:p>
            <a:endParaRPr lang="en-GB" dirty="0">
              <a:solidFill>
                <a:schemeClr val="bg1"/>
              </a:solidFill>
              <a:latin typeface="Cambria" panose="020405030504060302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3713" y="2062378"/>
            <a:ext cx="4216402" cy="3544222"/>
          </a:xfrm>
          <a:prstGeom prst="rect">
            <a:avLst/>
          </a:prstGeom>
        </p:spPr>
      </p:pic>
      <p:pic>
        <p:nvPicPr>
          <p:cNvPr id="5" name="Picture 2" descr="Image preview">
            <a:extLst>
              <a:ext uri="{FF2B5EF4-FFF2-40B4-BE49-F238E27FC236}">
                <a16:creationId xmlns:a16="http://schemas.microsoft.com/office/drawing/2014/main" id="{7CFF5A01-C280-4EDD-B115-E4B690679A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99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a:effectLst>
                  <a:outerShdw blurRad="38100" dist="38100" dir="2700000" algn="tl">
                    <a:srgbClr val="000000">
                      <a:alpha val="43137"/>
                    </a:srgbClr>
                  </a:outerShdw>
                </a:effectLst>
              </a:rPr>
              <a:t>Revision and exam stress</a:t>
            </a:r>
          </a:p>
        </p:txBody>
      </p:sp>
      <p:sp>
        <p:nvSpPr>
          <p:cNvPr id="3" name="Content Placeholder 2"/>
          <p:cNvSpPr>
            <a:spLocks noGrp="1"/>
          </p:cNvSpPr>
          <p:nvPr>
            <p:ph idx="1"/>
          </p:nvPr>
        </p:nvSpPr>
        <p:spPr>
          <a:xfrm>
            <a:off x="0" y="1715956"/>
            <a:ext cx="11945257" cy="4802790"/>
          </a:xfrm>
          <a:solidFill>
            <a:srgbClr val="002060"/>
          </a:solidFill>
        </p:spPr>
        <p:txBody>
          <a:bodyPr>
            <a:normAutofit/>
          </a:bodyPr>
          <a:lstStyle/>
          <a:p>
            <a:r>
              <a:rPr lang="en-GB" sz="2300" dirty="0">
                <a:solidFill>
                  <a:schemeClr val="bg1"/>
                </a:solidFill>
              </a:rPr>
              <a:t>Anxiety and stress are a normal, if unpleasant, part of life. These feelings can feel a little overwhelming at times, especially when it comes to exams and dealing with revision.</a:t>
            </a:r>
            <a:br>
              <a:rPr lang="en-GB" sz="2300" dirty="0">
                <a:solidFill>
                  <a:schemeClr val="bg1"/>
                </a:solidFill>
              </a:rPr>
            </a:br>
            <a:r>
              <a:rPr lang="en-GB" sz="2300" dirty="0">
                <a:solidFill>
                  <a:schemeClr val="bg1"/>
                </a:solidFill>
              </a:rPr>
              <a:t>This is why is really important to look after yourself as much as you can.</a:t>
            </a:r>
          </a:p>
          <a:p>
            <a:r>
              <a:rPr lang="en-GB" sz="2300" dirty="0">
                <a:solidFill>
                  <a:schemeClr val="bg1"/>
                </a:solidFill>
              </a:rPr>
              <a:t>In dealing with issues around revision, exams and stress, remember not to suffer in silence. Coursework, revision and exam pressures are very common issues for young people so you are not alone.</a:t>
            </a:r>
          </a:p>
          <a:p>
            <a:r>
              <a:rPr lang="en-GB" sz="2300" dirty="0">
                <a:solidFill>
                  <a:schemeClr val="bg1"/>
                </a:solidFill>
              </a:rPr>
              <a:t>Consider sitting down with your Head of Year, Form Tutor or teacher and tell them how you’re feeling.  Our role is not to put pressure on students, but to provide support so that you can do your best</a:t>
            </a:r>
          </a:p>
          <a:p>
            <a:r>
              <a:rPr lang="en-GB" sz="2300" dirty="0">
                <a:solidFill>
                  <a:schemeClr val="bg1"/>
                </a:solidFill>
              </a:rPr>
              <a:t>It’s also important for you to talk to your parents, close family or friends about what’s going on so they can understand and appreciate how you are feeling and offer their own support.</a:t>
            </a:r>
          </a:p>
          <a:p>
            <a:pPr marL="0" indent="0">
              <a:buNone/>
            </a:pPr>
            <a:endParaRPr lang="en-GB" sz="2500" dirty="0">
              <a:solidFill>
                <a:schemeClr val="bg1"/>
              </a:solidFill>
              <a:latin typeface="+mj-lt"/>
            </a:endParaRPr>
          </a:p>
        </p:txBody>
      </p:sp>
      <p:pic>
        <p:nvPicPr>
          <p:cNvPr id="4" name="Picture 2" descr="Image preview">
            <a:extLst>
              <a:ext uri="{FF2B5EF4-FFF2-40B4-BE49-F238E27FC236}">
                <a16:creationId xmlns:a16="http://schemas.microsoft.com/office/drawing/2014/main" id="{06929466-F466-47FF-9DC7-32AC9653F5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20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32" y="333872"/>
            <a:ext cx="11029616" cy="1013800"/>
          </a:xfrm>
        </p:spPr>
        <p:txBody>
          <a:bodyPr>
            <a:noAutofit/>
          </a:bodyPr>
          <a:lstStyle/>
          <a:p>
            <a:r>
              <a:rPr lang="en-GB" sz="3400" b="1" dirty="0">
                <a:effectLst>
                  <a:outerShdw blurRad="38100" dist="38100" dir="2700000" algn="tl">
                    <a:srgbClr val="000000">
                      <a:alpha val="43137"/>
                    </a:srgbClr>
                  </a:outerShdw>
                </a:effectLst>
              </a:rPr>
              <a:t>Tips from students</a:t>
            </a:r>
          </a:p>
        </p:txBody>
      </p:sp>
      <p:sp>
        <p:nvSpPr>
          <p:cNvPr id="3" name="Content Placeholder 2"/>
          <p:cNvSpPr>
            <a:spLocks noGrp="1"/>
          </p:cNvSpPr>
          <p:nvPr>
            <p:ph idx="1"/>
          </p:nvPr>
        </p:nvSpPr>
        <p:spPr>
          <a:xfrm>
            <a:off x="116111" y="1469213"/>
            <a:ext cx="11945257" cy="4802790"/>
          </a:xfrm>
          <a:solidFill>
            <a:srgbClr val="002060"/>
          </a:solidFill>
        </p:spPr>
        <p:txBody>
          <a:bodyPr>
            <a:normAutofit/>
          </a:bodyPr>
          <a:lstStyle/>
          <a:p>
            <a:r>
              <a:rPr lang="en-GB" sz="2300" dirty="0">
                <a:solidFill>
                  <a:schemeClr val="bg1"/>
                </a:solidFill>
              </a:rPr>
              <a:t>Find a balance - The most important thing is to use your time wisely, and find a balance between revising and spending time doing the things you enjoy. Constantly revising without a break can make you feel emotionally and physically drained, so it’s crucial that you take time to step back and do something that you enjoy.  Whether it’s a hobby, or getting some rest, it can help you to recharge. It also lets your brain digest what you’ve just revised, instead of cramming lots of information in at once.</a:t>
            </a:r>
          </a:p>
          <a:p>
            <a:r>
              <a:rPr lang="en-GB" sz="2300" dirty="0">
                <a:solidFill>
                  <a:schemeClr val="bg1"/>
                </a:solidFill>
              </a:rPr>
              <a:t>Stay in touch with friends - Another thing that can help mental health while revising is staying in regular contact with my friends. You may find that talking to my friends about revision and the anxiety of what’s to come, reminds you that I’m not alone. Often friends are feeling the same nervous feelings, which are completely normal to have when preparing for exams. It may also be helpful to arrange time to revise together.</a:t>
            </a:r>
          </a:p>
        </p:txBody>
      </p:sp>
      <p:pic>
        <p:nvPicPr>
          <p:cNvPr id="4" name="Picture 2" descr="Image preview">
            <a:extLst>
              <a:ext uri="{FF2B5EF4-FFF2-40B4-BE49-F238E27FC236}">
                <a16:creationId xmlns:a16="http://schemas.microsoft.com/office/drawing/2014/main" id="{3011A2BE-D918-48A7-85AE-402B78CA3D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696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33" y="687641"/>
            <a:ext cx="11029616" cy="1013800"/>
          </a:xfrm>
        </p:spPr>
        <p:txBody>
          <a:bodyPr>
            <a:noAutofit/>
          </a:bodyPr>
          <a:lstStyle/>
          <a:p>
            <a:r>
              <a:rPr lang="en-GB" sz="3400" b="1" dirty="0">
                <a:effectLst>
                  <a:outerShdw blurRad="38100" dist="38100" dir="2700000" algn="tl">
                    <a:srgbClr val="000000">
                      <a:alpha val="43137"/>
                    </a:srgbClr>
                  </a:outerShdw>
                </a:effectLst>
              </a:rPr>
              <a:t>Tips from students</a:t>
            </a:r>
          </a:p>
        </p:txBody>
      </p:sp>
      <p:sp>
        <p:nvSpPr>
          <p:cNvPr id="3" name="Content Placeholder 2"/>
          <p:cNvSpPr>
            <a:spLocks noGrp="1"/>
          </p:cNvSpPr>
          <p:nvPr>
            <p:ph idx="1"/>
          </p:nvPr>
        </p:nvSpPr>
        <p:spPr>
          <a:xfrm>
            <a:off x="116113" y="1888296"/>
            <a:ext cx="11945257" cy="4802790"/>
          </a:xfrm>
          <a:solidFill>
            <a:srgbClr val="002060"/>
          </a:solidFill>
        </p:spPr>
        <p:txBody>
          <a:bodyPr>
            <a:normAutofit/>
          </a:bodyPr>
          <a:lstStyle/>
          <a:p>
            <a:r>
              <a:rPr lang="en-GB" sz="2300" dirty="0">
                <a:solidFill>
                  <a:schemeClr val="bg1"/>
                </a:solidFill>
              </a:rPr>
              <a:t>Be organised – Many young people struggle with stress whilst revising for GCSEs. This is mainly down to the fact that they don’t set a plan of what they needed to revise. It can become a big mess and the stress of not knowing where to start triggers more problems with mental health</a:t>
            </a:r>
          </a:p>
          <a:p>
            <a:pPr marL="0" indent="0">
              <a:buNone/>
            </a:pPr>
            <a:r>
              <a:rPr lang="en-GB" sz="2300" dirty="0">
                <a:solidFill>
                  <a:schemeClr val="bg1"/>
                </a:solidFill>
              </a:rPr>
              <a:t>You may find that stress can affect you both physically and mentally.  Try creating a plan of what you need to do, or put each subject in order of what you need to revise first, to eliminate some of the stress that can cloud your mind. Being organised can help you approach your revision in a manageable way, and helps if you find yourself crumbling under stress.</a:t>
            </a:r>
          </a:p>
          <a:p>
            <a:pPr marL="0" indent="0">
              <a:buNone/>
            </a:pPr>
            <a:endParaRPr lang="en-GB" sz="2300" dirty="0">
              <a:solidFill>
                <a:schemeClr val="bg1"/>
              </a:solidFill>
            </a:endParaRPr>
          </a:p>
        </p:txBody>
      </p:sp>
      <p:pic>
        <p:nvPicPr>
          <p:cNvPr id="4" name="Picture 2" descr="Image preview">
            <a:extLst>
              <a:ext uri="{FF2B5EF4-FFF2-40B4-BE49-F238E27FC236}">
                <a16:creationId xmlns:a16="http://schemas.microsoft.com/office/drawing/2014/main" id="{886EDC5B-70D6-46DF-A6B1-D8E734DE3F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27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33" y="687641"/>
            <a:ext cx="11029616" cy="1013800"/>
          </a:xfrm>
        </p:spPr>
        <p:txBody>
          <a:bodyPr>
            <a:noAutofit/>
          </a:bodyPr>
          <a:lstStyle/>
          <a:p>
            <a:r>
              <a:rPr lang="en-GB" sz="3400" b="1" dirty="0">
                <a:effectLst>
                  <a:outerShdw blurRad="38100" dist="38100" dir="2700000" algn="tl">
                    <a:srgbClr val="000000">
                      <a:alpha val="43137"/>
                    </a:srgbClr>
                  </a:outerShdw>
                </a:effectLst>
              </a:rPr>
              <a:t>Tips from students</a:t>
            </a:r>
          </a:p>
        </p:txBody>
      </p:sp>
      <p:sp>
        <p:nvSpPr>
          <p:cNvPr id="3" name="Content Placeholder 2"/>
          <p:cNvSpPr>
            <a:spLocks noGrp="1"/>
          </p:cNvSpPr>
          <p:nvPr>
            <p:ph idx="1"/>
          </p:nvPr>
        </p:nvSpPr>
        <p:spPr>
          <a:xfrm>
            <a:off x="116113" y="1888296"/>
            <a:ext cx="11945257" cy="4802790"/>
          </a:xfrm>
          <a:solidFill>
            <a:srgbClr val="002060"/>
          </a:solidFill>
        </p:spPr>
        <p:txBody>
          <a:bodyPr>
            <a:normAutofit/>
          </a:bodyPr>
          <a:lstStyle/>
          <a:p>
            <a:r>
              <a:rPr lang="en-GB" sz="2300" dirty="0">
                <a:solidFill>
                  <a:schemeClr val="bg1"/>
                </a:solidFill>
              </a:rPr>
              <a:t>Separate where you rest and revise - When revising for GCSEs, It can make it difficult when you blend the places of revision and rest. If you do a lot of revision in your bedroom, it can be hard to get away from revision when you want to rest or sleep – everywhere you look there are papers and flashcards looming over you.</a:t>
            </a:r>
          </a:p>
          <a:p>
            <a:r>
              <a:rPr lang="en-GB" sz="2300" dirty="0">
                <a:solidFill>
                  <a:schemeClr val="bg1"/>
                </a:solidFill>
              </a:rPr>
              <a:t>Instead of resting when you need to, you may get anxious about not using this time to revise. So you could choose to revise in a different place or tidy up when it is time to rest.  This will help you to escape when you walk into the private space of your bedroom.</a:t>
            </a:r>
          </a:p>
          <a:p>
            <a:endParaRPr lang="en-GB" sz="2300" dirty="0">
              <a:solidFill>
                <a:schemeClr val="bg1"/>
              </a:solidFill>
            </a:endParaRPr>
          </a:p>
        </p:txBody>
      </p:sp>
      <p:pic>
        <p:nvPicPr>
          <p:cNvPr id="4" name="Picture 2" descr="Image preview">
            <a:extLst>
              <a:ext uri="{FF2B5EF4-FFF2-40B4-BE49-F238E27FC236}">
                <a16:creationId xmlns:a16="http://schemas.microsoft.com/office/drawing/2014/main" id="{4B4EC7F6-A055-4A14-8280-F09B4C9101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405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a:effectLst>
                  <a:outerShdw blurRad="38100" dist="38100" dir="2700000" algn="tl">
                    <a:srgbClr val="000000">
                      <a:alpha val="43137"/>
                    </a:srgbClr>
                  </a:outerShdw>
                </a:effectLst>
              </a:rPr>
              <a:t>How can you support  your child?</a:t>
            </a:r>
          </a:p>
        </p:txBody>
      </p:sp>
      <p:sp>
        <p:nvSpPr>
          <p:cNvPr id="3" name="Content Placeholder 2"/>
          <p:cNvSpPr>
            <a:spLocks noGrp="1"/>
          </p:cNvSpPr>
          <p:nvPr>
            <p:ph idx="1"/>
          </p:nvPr>
        </p:nvSpPr>
        <p:spPr>
          <a:xfrm>
            <a:off x="116113" y="1888296"/>
            <a:ext cx="11945257" cy="4802790"/>
          </a:xfrm>
          <a:solidFill>
            <a:srgbClr val="002060"/>
          </a:solidFill>
        </p:spPr>
        <p:txBody>
          <a:bodyPr>
            <a:normAutofit fontScale="92500"/>
          </a:bodyPr>
          <a:lstStyle/>
          <a:p>
            <a:endParaRPr lang="en-GB" sz="2500" dirty="0">
              <a:solidFill>
                <a:schemeClr val="bg1"/>
              </a:solidFill>
              <a:latin typeface="+mj-lt"/>
            </a:endParaRPr>
          </a:p>
          <a:p>
            <a:endParaRPr lang="en-GB" sz="2500" dirty="0">
              <a:solidFill>
                <a:schemeClr val="bg1"/>
              </a:solidFill>
              <a:latin typeface="+mj-lt"/>
            </a:endParaRPr>
          </a:p>
          <a:p>
            <a:r>
              <a:rPr lang="en-GB" sz="2500" dirty="0">
                <a:solidFill>
                  <a:schemeClr val="bg1"/>
                </a:solidFill>
                <a:latin typeface="+mj-lt"/>
              </a:rPr>
              <a:t>Have open lines of communication, talk about their day and allow them to offload, when needed</a:t>
            </a:r>
          </a:p>
          <a:p>
            <a:r>
              <a:rPr lang="en-GB" sz="2500" dirty="0">
                <a:solidFill>
                  <a:schemeClr val="bg1"/>
                </a:solidFill>
                <a:latin typeface="+mj-lt"/>
              </a:rPr>
              <a:t>Chatting to share vs chatting to problem solve</a:t>
            </a:r>
          </a:p>
          <a:p>
            <a:r>
              <a:rPr lang="en-GB" sz="2500" dirty="0">
                <a:solidFill>
                  <a:schemeClr val="bg1"/>
                </a:solidFill>
                <a:latin typeface="+mj-lt"/>
              </a:rPr>
              <a:t>Support them to check Satchel One, encourage them to check off everything they need the night before, to avoid stress in the morning</a:t>
            </a:r>
          </a:p>
          <a:p>
            <a:r>
              <a:rPr lang="en-GB" sz="2500" dirty="0">
                <a:solidFill>
                  <a:schemeClr val="bg1"/>
                </a:solidFill>
                <a:latin typeface="+mj-lt"/>
              </a:rPr>
              <a:t>Discuss responsible use of social media and mobile devices. Monitor usage, don’t be afraid to check what they are doing and who they are speaking with!</a:t>
            </a:r>
          </a:p>
          <a:p>
            <a:r>
              <a:rPr lang="en-GB" sz="2500" dirty="0">
                <a:solidFill>
                  <a:schemeClr val="bg1"/>
                </a:solidFill>
                <a:latin typeface="+mj-lt"/>
              </a:rPr>
              <a:t>Understand the apps they are using, place parental controls on their devices</a:t>
            </a:r>
          </a:p>
          <a:p>
            <a:pPr marL="0" indent="0">
              <a:buNone/>
            </a:pPr>
            <a:r>
              <a:rPr lang="en-GB" sz="2500" dirty="0">
                <a:solidFill>
                  <a:schemeClr val="bg1"/>
                </a:solidFill>
                <a:latin typeface="+mj-lt"/>
              </a:rPr>
              <a:t>	</a:t>
            </a:r>
            <a:r>
              <a:rPr lang="en-GB" sz="2800" dirty="0">
                <a:hlinkClick r:id="rId3"/>
              </a:rPr>
              <a:t>Use Parental Controls to Keep Your Child Safe | NSPCC</a:t>
            </a:r>
            <a:endParaRPr lang="en-GB" sz="2500" dirty="0">
              <a:solidFill>
                <a:schemeClr val="bg1"/>
              </a:solidFill>
              <a:latin typeface="+mj-lt"/>
            </a:endParaRPr>
          </a:p>
          <a:p>
            <a:endParaRPr lang="en-GB" sz="2500" dirty="0">
              <a:solidFill>
                <a:schemeClr val="bg1"/>
              </a:solidFill>
              <a:latin typeface="+mj-lt"/>
            </a:endParaRPr>
          </a:p>
          <a:p>
            <a:endParaRPr lang="en-GB" sz="2500" dirty="0">
              <a:solidFill>
                <a:schemeClr val="bg1"/>
              </a:solidFill>
              <a:latin typeface="+mj-lt"/>
            </a:endParaRPr>
          </a:p>
          <a:p>
            <a:endParaRPr lang="en-GB" sz="2500" dirty="0">
              <a:solidFill>
                <a:schemeClr val="bg1"/>
              </a:solidFill>
              <a:latin typeface="+mj-lt"/>
            </a:endParaRPr>
          </a:p>
          <a:p>
            <a:endParaRPr lang="en-GB" dirty="0">
              <a:solidFill>
                <a:schemeClr val="bg1"/>
              </a:solidFill>
              <a:latin typeface="Cambria" panose="02040503050406030204" pitchFamily="18" charset="0"/>
            </a:endParaRPr>
          </a:p>
        </p:txBody>
      </p:sp>
      <p:pic>
        <p:nvPicPr>
          <p:cNvPr id="4" name="Picture 2" descr="Image preview">
            <a:extLst>
              <a:ext uri="{FF2B5EF4-FFF2-40B4-BE49-F238E27FC236}">
                <a16:creationId xmlns:a16="http://schemas.microsoft.com/office/drawing/2014/main" id="{EC5C481C-5813-4A6F-B7C6-94D8A36485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25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a:effectLst>
                  <a:outerShdw blurRad="38100" dist="38100" dir="2700000" algn="tl">
                    <a:srgbClr val="000000">
                      <a:alpha val="43137"/>
                    </a:srgbClr>
                  </a:outerShdw>
                </a:effectLst>
              </a:rPr>
              <a:t>Support in school</a:t>
            </a:r>
          </a:p>
        </p:txBody>
      </p:sp>
      <p:sp>
        <p:nvSpPr>
          <p:cNvPr id="3" name="Content Placeholder 2"/>
          <p:cNvSpPr>
            <a:spLocks noGrp="1"/>
          </p:cNvSpPr>
          <p:nvPr>
            <p:ph idx="1"/>
          </p:nvPr>
        </p:nvSpPr>
        <p:spPr>
          <a:xfrm>
            <a:off x="123371" y="1917325"/>
            <a:ext cx="11945257" cy="4802790"/>
          </a:xfrm>
          <a:solidFill>
            <a:srgbClr val="002060"/>
          </a:solidFill>
        </p:spPr>
        <p:txBody>
          <a:bodyPr>
            <a:normAutofit/>
          </a:bodyPr>
          <a:lstStyle/>
          <a:p>
            <a:r>
              <a:rPr lang="en-GB" sz="2500" dirty="0">
                <a:solidFill>
                  <a:schemeClr val="bg1"/>
                </a:solidFill>
                <a:latin typeface="+mj-lt"/>
              </a:rPr>
              <a:t>Mr Hampton – Head of Year/Mental Health First Aider</a:t>
            </a:r>
          </a:p>
          <a:p>
            <a:r>
              <a:rPr lang="en-GB" sz="2500" dirty="0">
                <a:solidFill>
                  <a:schemeClr val="bg1"/>
                </a:solidFill>
                <a:latin typeface="+mj-lt"/>
              </a:rPr>
              <a:t>Miss Sherriff and Y11 tutor team</a:t>
            </a:r>
          </a:p>
          <a:p>
            <a:r>
              <a:rPr lang="en-GB" sz="2500" dirty="0">
                <a:solidFill>
                  <a:schemeClr val="bg1"/>
                </a:solidFill>
                <a:latin typeface="+mj-lt"/>
              </a:rPr>
              <a:t>Mrs Barlow – Designated Senior Lead Mental Health</a:t>
            </a:r>
          </a:p>
          <a:p>
            <a:r>
              <a:rPr lang="en-GB" sz="2500" dirty="0">
                <a:solidFill>
                  <a:schemeClr val="bg1"/>
                </a:solidFill>
                <a:latin typeface="+mj-lt"/>
              </a:rPr>
              <a:t>Mrs Harrison – Designated Safeguarding Lead</a:t>
            </a:r>
          </a:p>
          <a:p>
            <a:r>
              <a:rPr lang="en-GB" sz="2500" dirty="0">
                <a:solidFill>
                  <a:schemeClr val="bg1"/>
                </a:solidFill>
                <a:latin typeface="+mj-lt"/>
              </a:rPr>
              <a:t>Mrs </a:t>
            </a:r>
            <a:r>
              <a:rPr lang="en-GB" sz="2500" dirty="0" err="1">
                <a:solidFill>
                  <a:schemeClr val="bg1"/>
                </a:solidFill>
                <a:latin typeface="+mj-lt"/>
              </a:rPr>
              <a:t>Maycock</a:t>
            </a:r>
            <a:r>
              <a:rPr lang="en-GB" sz="2500" dirty="0">
                <a:solidFill>
                  <a:schemeClr val="bg1"/>
                </a:solidFill>
                <a:latin typeface="+mj-lt"/>
              </a:rPr>
              <a:t> – Designated Safeguarding Lead</a:t>
            </a:r>
          </a:p>
          <a:p>
            <a:pPr marL="0" indent="0">
              <a:buNone/>
            </a:pPr>
            <a:endParaRPr lang="en-GB" sz="2500" dirty="0">
              <a:solidFill>
                <a:schemeClr val="bg1"/>
              </a:solidFill>
              <a:latin typeface="+mj-lt"/>
            </a:endParaRPr>
          </a:p>
          <a:p>
            <a:endParaRPr lang="en-GB" dirty="0">
              <a:solidFill>
                <a:schemeClr val="bg1"/>
              </a:solidFill>
              <a:latin typeface="Cambria" panose="02040503050406030204" pitchFamily="18" charset="0"/>
            </a:endParaRPr>
          </a:p>
          <a:p>
            <a:endParaRPr lang="en-GB" dirty="0">
              <a:solidFill>
                <a:schemeClr val="bg1"/>
              </a:solidFill>
              <a:latin typeface="Cambria" panose="02040503050406030204" pitchFamily="18" charset="0"/>
            </a:endParaRPr>
          </a:p>
        </p:txBody>
      </p:sp>
      <p:pic>
        <p:nvPicPr>
          <p:cNvPr id="4" name="Picture 3"/>
          <p:cNvPicPr>
            <a:picLocks noChangeAspect="1"/>
          </p:cNvPicPr>
          <p:nvPr/>
        </p:nvPicPr>
        <p:blipFill>
          <a:blip r:embed="rId3"/>
          <a:stretch>
            <a:fillRect/>
          </a:stretch>
        </p:blipFill>
        <p:spPr>
          <a:xfrm>
            <a:off x="254227" y="4937533"/>
            <a:ext cx="4955521" cy="851634"/>
          </a:xfrm>
          <a:prstGeom prst="rect">
            <a:avLst/>
          </a:prstGeom>
        </p:spPr>
      </p:pic>
      <p:sp>
        <p:nvSpPr>
          <p:cNvPr id="5" name="Right Arrow 4"/>
          <p:cNvSpPr/>
          <p:nvPr/>
        </p:nvSpPr>
        <p:spPr>
          <a:xfrm rot="10800000">
            <a:off x="5387335" y="5087578"/>
            <a:ext cx="3338285" cy="551543"/>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2" descr="Image preview">
            <a:extLst>
              <a:ext uri="{FF2B5EF4-FFF2-40B4-BE49-F238E27FC236}">
                <a16:creationId xmlns:a16="http://schemas.microsoft.com/office/drawing/2014/main" id="{C4DB51D2-26BB-4118-9198-59E30ED004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65825"/>
            <a:ext cx="12192000" cy="8921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Rounded Corners 6">
            <a:extLst>
              <a:ext uri="{FF2B5EF4-FFF2-40B4-BE49-F238E27FC236}">
                <a16:creationId xmlns:a16="http://schemas.microsoft.com/office/drawing/2014/main" id="{9882B6B3-43D4-4508-9A42-EFFC55B56893}"/>
              </a:ext>
            </a:extLst>
          </p:cNvPr>
          <p:cNvSpPr/>
          <p:nvPr/>
        </p:nvSpPr>
        <p:spPr>
          <a:xfrm>
            <a:off x="8603653" y="2030881"/>
            <a:ext cx="3236065" cy="3095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Mental Health First Aiders</a:t>
            </a:r>
          </a:p>
          <a:p>
            <a:pPr algn="ctr"/>
            <a:endParaRPr lang="en-GB" dirty="0"/>
          </a:p>
          <a:p>
            <a:pPr algn="ctr"/>
            <a:r>
              <a:rPr lang="en-GB" dirty="0"/>
              <a:t>Mr Hampton</a:t>
            </a:r>
          </a:p>
          <a:p>
            <a:pPr algn="ctr"/>
            <a:r>
              <a:rPr lang="en-GB" dirty="0"/>
              <a:t>Mrs Furniss</a:t>
            </a:r>
          </a:p>
          <a:p>
            <a:pPr algn="ctr"/>
            <a:r>
              <a:rPr lang="en-GB" dirty="0"/>
              <a:t>Mrs Pipes</a:t>
            </a:r>
          </a:p>
          <a:p>
            <a:pPr algn="ctr"/>
            <a:r>
              <a:rPr lang="en-GB" dirty="0"/>
              <a:t>Miss Douse</a:t>
            </a:r>
          </a:p>
          <a:p>
            <a:pPr algn="ctr"/>
            <a:r>
              <a:rPr lang="en-GB" dirty="0"/>
              <a:t>Ms Cortez Lopez</a:t>
            </a:r>
          </a:p>
          <a:p>
            <a:pPr algn="ctr"/>
            <a:r>
              <a:rPr lang="en-GB" dirty="0"/>
              <a:t>Miss Campbell</a:t>
            </a:r>
          </a:p>
          <a:p>
            <a:pPr algn="ctr"/>
            <a:r>
              <a:rPr lang="en-GB" dirty="0"/>
              <a:t>Miss Grace</a:t>
            </a:r>
          </a:p>
        </p:txBody>
      </p:sp>
    </p:spTree>
    <p:extLst>
      <p:ext uri="{BB962C8B-B14F-4D97-AF65-F5344CB8AC3E}">
        <p14:creationId xmlns:p14="http://schemas.microsoft.com/office/powerpoint/2010/main" val="101559919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Custom 2">
      <a:majorFont>
        <a:latin typeface="Gill Sans MT"/>
        <a:ea typeface=""/>
        <a:cs typeface=""/>
      </a:majorFont>
      <a:minorFont>
        <a:latin typeface="Gill Sans MT"/>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70733BE8179498FA8714FDB28CB3C" ma:contentTypeVersion="14" ma:contentTypeDescription="Create a new document." ma:contentTypeScope="" ma:versionID="ce1eb37f2a59e0a9ddf3d1de9bc1e8d8">
  <xsd:schema xmlns:xsd="http://www.w3.org/2001/XMLSchema" xmlns:xs="http://www.w3.org/2001/XMLSchema" xmlns:p="http://schemas.microsoft.com/office/2006/metadata/properties" xmlns:ns3="6925e06d-5bf7-40ef-b613-2de4150db5c2" xmlns:ns4="aff4038a-66e5-4721-983a-e0308e6d2563" targetNamespace="http://schemas.microsoft.com/office/2006/metadata/properties" ma:root="true" ma:fieldsID="72e456e2c8c32146c04cb46f04b519f8" ns3:_="" ns4:_="">
    <xsd:import namespace="6925e06d-5bf7-40ef-b613-2de4150db5c2"/>
    <xsd:import namespace="aff4038a-66e5-4721-983a-e0308e6d256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25e06d-5bf7-40ef-b613-2de4150db5c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f4038a-66e5-4721-983a-e0308e6d25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541BBB-CAB8-462C-B50E-6FB7836F11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25e06d-5bf7-40ef-b613-2de4150db5c2"/>
    <ds:schemaRef ds:uri="aff4038a-66e5-4721-983a-e0308e6d2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AC515F-378D-4BEA-B349-453C09D0802B}">
  <ds:schemaRefs>
    <ds:schemaRef ds:uri="6925e06d-5bf7-40ef-b613-2de4150db5c2"/>
    <ds:schemaRef ds:uri="aff4038a-66e5-4721-983a-e0308e6d2563"/>
    <ds:schemaRef ds:uri="http://purl.org/dc/elements/1.1/"/>
    <ds:schemaRef ds:uri="http://schemas.microsoft.com/office/infopath/2007/PartnerControls"/>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FAE45E02-1C6E-42EF-B7AC-BDDEAA516F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3549</TotalTime>
  <Words>996</Words>
  <Application>Microsoft Office PowerPoint</Application>
  <PresentationFormat>Widescreen</PresentationFormat>
  <Paragraphs>98</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Cambria</vt:lpstr>
      <vt:lpstr>Gill Sans MT</vt:lpstr>
      <vt:lpstr>Wingdings 2</vt:lpstr>
      <vt:lpstr>Dividend</vt:lpstr>
      <vt:lpstr>Mental Health and emotional wellbeing</vt:lpstr>
      <vt:lpstr>Surviving or thriving – Where are you at?</vt:lpstr>
      <vt:lpstr>Self care  Plan this into your revision schedule</vt:lpstr>
      <vt:lpstr>Revision and exam stress</vt:lpstr>
      <vt:lpstr>Tips from students</vt:lpstr>
      <vt:lpstr>Tips from students</vt:lpstr>
      <vt:lpstr>Tips from students</vt:lpstr>
      <vt:lpstr>How can you support  your child?</vt:lpstr>
      <vt:lpstr>Support in school</vt:lpstr>
      <vt:lpstr>Support Through school</vt:lpstr>
      <vt:lpstr>Social media and websites</vt:lpstr>
      <vt:lpstr>Useful books</vt:lpstr>
      <vt:lpstr>#kindtoyourmind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Standardising lesson observations</dc:title>
  <dc:creator>L Hilton</dc:creator>
  <cp:lastModifiedBy>Mrs K Doohan (jKD)</cp:lastModifiedBy>
  <cp:revision>119</cp:revision>
  <cp:lastPrinted>2019-09-02T09:57:52Z</cp:lastPrinted>
  <dcterms:created xsi:type="dcterms:W3CDTF">2017-05-04T10:36:31Z</dcterms:created>
  <dcterms:modified xsi:type="dcterms:W3CDTF">2022-11-24T15:10:25Z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0x010100AA370733BE8179498FA8714FDB28CB3C</vt:lpwstr>
  </property>
</Properties>
</file>