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2" r:id="rId9"/>
    <p:sldId id="260" r:id="rId10"/>
    <p:sldId id="263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818" autoAdjust="0"/>
  </p:normalViewPr>
  <p:slideViewPr>
    <p:cSldViewPr snapToGrid="0">
      <p:cViewPr varScale="1">
        <p:scale>
          <a:sx n="90" d="100"/>
          <a:sy n="90" d="100"/>
        </p:scale>
        <p:origin x="13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6E4F2-ABBF-4D88-8A43-7E04B076617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E7812-A262-4773-A1C0-76AEA2397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130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E7812-A262-4773-A1C0-76AEA23978E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79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43C9-8FBD-455D-9BE7-7AF2C51EB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3460F-9A39-4E00-8AD0-B764CAD2C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EF700-74B5-453A-BFF9-89B7BCB3F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2AC7-D629-4AF5-8751-88471512E2B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088F8-D3CB-4C77-BDCB-B06313380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BE86E-5838-4E7D-9F3C-6222740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A94A-363F-401F-A78D-C90D7EAB6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52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A1CA8-CCDA-4F82-B7B5-0ABC8FD1F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B11782-F594-47C3-A174-2861B7B16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62A30-C108-4968-90BD-FB34490F5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2AC7-D629-4AF5-8751-88471512E2B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C90FE-C635-46F5-887E-778243F3A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3C481-29B7-4870-A35B-F3A438396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A94A-363F-401F-A78D-C90D7EAB6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81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138FF6-5328-4CD6-B905-E08A1F02C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788BE0-633C-46E9-9F64-44D39D31F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5103A-7ACD-46F4-9F1A-FBEC9E306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2AC7-D629-4AF5-8751-88471512E2B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59087-2BC3-4AE4-889E-2D51501A3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DCE0D-A762-4735-AB7C-B7629A0DD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A94A-363F-401F-A78D-C90D7EAB6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87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173D7-2998-4613-B1AC-80FF7BED9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3ECE2-5502-40BB-8A6E-0B9A068AE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975F0-5E28-4644-AB5F-EECB017AE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2AC7-D629-4AF5-8751-88471512E2B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741F2-7816-4DD8-BB54-54A37C52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3A343-DCD9-48E4-A0BB-348BBF567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A94A-363F-401F-A78D-C90D7EAB6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34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70F7F-7F17-464F-BDD7-136A47E2A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8361E-C2DA-4D98-8F31-16B9C4AE4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48F36-50FB-41D0-9079-566280EB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2AC7-D629-4AF5-8751-88471512E2B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F7740-D362-4207-9A9B-8FD11E546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941BF-4D60-4ECF-94EB-433DA6BE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A94A-363F-401F-A78D-C90D7EAB6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62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696B5-0D01-473D-8DE0-3F176F7EE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476C6-1385-4523-BA46-F4C5C233B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BD379E-2FB8-4F15-9410-73C1F91CC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17376-1C45-41E6-9C91-C6D5A9C2F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2AC7-D629-4AF5-8751-88471512E2B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657E9-F316-4AA0-988E-3D2459863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9881E-8B4E-4A3F-82F9-C64749952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A94A-363F-401F-A78D-C90D7EAB6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195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5299-CC48-438F-B2A7-2FEF4A290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0A70D-C3E1-4262-B687-F12B8F852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9A707-7ECE-477F-AE19-E4CD96B23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DF9D73-F5EC-4823-8354-4185552B8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E29AC7-FEE6-4684-91D9-23657E6F9F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208C23-D1A0-4E1E-8113-9161CDBFB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2AC7-D629-4AF5-8751-88471512E2B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6AD985-C7CF-4B6B-91A1-BCFE1311C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ABDA24-5FCD-4DE0-A935-1A3BAFBC0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A94A-363F-401F-A78D-C90D7EAB6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31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E566B-7404-4F34-8E91-EDCDCE673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ACFC5E-BE48-4B3A-A76B-F24F4759E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2AC7-D629-4AF5-8751-88471512E2B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2FC495-14BC-4144-A841-FF702662F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368D4-188C-4D80-B6A9-09957CF86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A94A-363F-401F-A78D-C90D7EAB6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31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F45384-4999-49D7-98F4-41B12825A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2AC7-D629-4AF5-8751-88471512E2B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DFED33-A886-4C2E-9EB2-CED15125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F4F7B-0426-4728-A792-7654688AA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A94A-363F-401F-A78D-C90D7EAB6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38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6BA71-B12B-47B8-AB51-6B4E97FF0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21936-C97C-4E95-8E9F-A98E76641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8F868-E395-4439-B91E-904C92DCE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FC3739-A4D6-4B73-A365-F571B93D8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2AC7-D629-4AF5-8751-88471512E2B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3C960-678D-40F5-944E-132193584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44355-0F1B-4206-90E8-5C9C6230C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A94A-363F-401F-A78D-C90D7EAB6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71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FD40A-91C5-443A-8649-8A4A46E1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38F49D-64D3-4E51-8892-611891F80C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3B110-34E2-4596-AC63-C825B94F3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B0BCE-9E80-4008-8CFD-6838F36C1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2AC7-D629-4AF5-8751-88471512E2B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927A9-F43A-4C9F-B7BB-6D81B3B6C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AFE1C-E3A9-4751-98E4-DABA80C85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A94A-363F-401F-A78D-C90D7EAB6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72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CBDE68-C541-4465-9F9A-0A9A57A5C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802C6-5C25-4E35-B86A-03934D5BA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8247E-09AB-4B09-BC20-068F7A538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52AC7-D629-4AF5-8751-88471512E2B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46660-38BD-4022-9E99-239FE5E79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39A71-16FA-4573-A512-FF835DB00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AA94A-363F-401F-A78D-C90D7EAB6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01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2.jpeg"/><Relationship Id="rId12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13.png"/><Relationship Id="rId5" Type="http://schemas.openxmlformats.org/officeDocument/2006/relationships/audio" Target="../media/audio5.wav"/><Relationship Id="rId10" Type="http://schemas.openxmlformats.org/officeDocument/2006/relationships/image" Target="../media/image12.png"/><Relationship Id="rId4" Type="http://schemas.openxmlformats.org/officeDocument/2006/relationships/audio" Target="../media/audio4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F45E312C-0F3A-4F80-80D8-590AE0871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7825"/>
            <a:ext cx="121920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B14E4C-1A4B-4E83-A806-98C7595D9E99}"/>
              </a:ext>
            </a:extLst>
          </p:cNvPr>
          <p:cNvSpPr/>
          <p:nvPr/>
        </p:nvSpPr>
        <p:spPr>
          <a:xfrm>
            <a:off x="384315" y="251792"/>
            <a:ext cx="4505738" cy="103367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glow rad="101600">
              <a:srgbClr val="00206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the…</a:t>
            </a:r>
            <a:r>
              <a:rPr lang="en-GB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07727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D3F60821-4632-4EBA-B378-603F62D2B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5825"/>
            <a:ext cx="12192000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A3684CCC-7FD4-477A-A323-2CE857271A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5" b="15132"/>
          <a:stretch/>
        </p:blipFill>
        <p:spPr bwMode="auto">
          <a:xfrm>
            <a:off x="3135086" y="-72988"/>
            <a:ext cx="9403564" cy="275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4A4D61-ABF9-4C29-ACD1-80F8D510A638}"/>
              </a:ext>
            </a:extLst>
          </p:cNvPr>
          <p:cNvSpPr txBox="1"/>
          <p:nvPr/>
        </p:nvSpPr>
        <p:spPr>
          <a:xfrm>
            <a:off x="0" y="-30144"/>
            <a:ext cx="3135086" cy="2677656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glow rad="101600">
              <a:srgbClr val="00206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Apps and interactive websites to tackle JF’s 5 most common ‘student study struggles’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80EA5F-F20F-4BAE-B307-8B7F94677CE7}"/>
              </a:ext>
            </a:extLst>
          </p:cNvPr>
          <p:cNvSpPr/>
          <p:nvPr/>
        </p:nvSpPr>
        <p:spPr>
          <a:xfrm>
            <a:off x="3732960" y="2902329"/>
            <a:ext cx="62048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altLang="en-US" sz="2000" b="1" i="1" dirty="0">
                <a:solidFill>
                  <a:srgbClr val="2F3B8D"/>
                </a:solidFill>
                <a:latin typeface="Bookman Old Style" panose="02050604050505020204" pitchFamily="18" charset="0"/>
              </a:rPr>
              <a:t>“I don’t know how to revise”</a:t>
            </a:r>
          </a:p>
          <a:p>
            <a:pPr>
              <a:spcBef>
                <a:spcPct val="0"/>
              </a:spcBef>
              <a:defRPr/>
            </a:pPr>
            <a:endParaRPr lang="en-GB" altLang="en-US" sz="2000" b="1" dirty="0">
              <a:solidFill>
                <a:srgbClr val="2F3B8D"/>
              </a:solidFill>
              <a:latin typeface="Bookman Old Style" panose="02050604050505020204" pitchFamily="18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GB" altLang="en-US" sz="2000" b="1" i="1" dirty="0">
                <a:solidFill>
                  <a:srgbClr val="2F3B8D"/>
                </a:solidFill>
                <a:latin typeface="Bookman Old Style" panose="02050604050505020204" pitchFamily="18" charset="0"/>
              </a:rPr>
              <a:t>“I keep forgetting everything”</a:t>
            </a:r>
          </a:p>
          <a:p>
            <a:pPr>
              <a:spcBef>
                <a:spcPct val="0"/>
              </a:spcBef>
              <a:buNone/>
              <a:defRPr/>
            </a:pPr>
            <a:endParaRPr lang="en-GB" altLang="en-US" sz="2000" b="1" dirty="0">
              <a:solidFill>
                <a:srgbClr val="2F3B8D"/>
              </a:solidFill>
              <a:latin typeface="Bookman Old Style" panose="02050604050505020204" pitchFamily="18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GB" altLang="en-US" sz="2000" b="1" i="1" dirty="0">
                <a:solidFill>
                  <a:srgbClr val="2F3B8D"/>
                </a:solidFill>
                <a:latin typeface="Bookman Old Style" panose="02050604050505020204" pitchFamily="18" charset="0"/>
              </a:rPr>
              <a:t>“I don’t get it”</a:t>
            </a:r>
          </a:p>
          <a:p>
            <a:pPr>
              <a:spcBef>
                <a:spcPct val="0"/>
              </a:spcBef>
              <a:buNone/>
              <a:defRPr/>
            </a:pPr>
            <a:endParaRPr lang="en-GB" altLang="en-US" sz="2000" b="1" dirty="0">
              <a:solidFill>
                <a:srgbClr val="2F3B8D"/>
              </a:solidFill>
              <a:latin typeface="Bookman Old Style" panose="02050604050505020204" pitchFamily="18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GB" altLang="en-US" sz="2000" b="1" i="1" dirty="0">
                <a:solidFill>
                  <a:srgbClr val="2F3B8D"/>
                </a:solidFill>
                <a:latin typeface="Bookman Old Style" panose="02050604050505020204" pitchFamily="18" charset="0"/>
              </a:rPr>
              <a:t>“I get bored of doing the same thing” </a:t>
            </a:r>
          </a:p>
          <a:p>
            <a:pPr>
              <a:spcBef>
                <a:spcPct val="0"/>
              </a:spcBef>
              <a:buNone/>
              <a:defRPr/>
            </a:pPr>
            <a:endParaRPr lang="en-GB" altLang="en-US" sz="2000" b="1" i="1" dirty="0">
              <a:solidFill>
                <a:srgbClr val="2F3B8D"/>
              </a:solidFill>
              <a:latin typeface="Bookman Old Style" panose="02050604050505020204" pitchFamily="18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GB" altLang="en-US" sz="2000" b="1" i="1" dirty="0">
                <a:solidFill>
                  <a:srgbClr val="2F3B8D"/>
                </a:solidFill>
                <a:latin typeface="Bookman Old Style" panose="02050604050505020204" pitchFamily="18" charset="0"/>
              </a:rPr>
              <a:t>“I can’t answer exam questions”</a:t>
            </a:r>
            <a:endParaRPr lang="en-GB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565E03-68D6-41BF-8540-0D5633BC4A7C}"/>
              </a:ext>
            </a:extLst>
          </p:cNvPr>
          <p:cNvSpPr txBox="1"/>
          <p:nvPr/>
        </p:nvSpPr>
        <p:spPr>
          <a:xfrm>
            <a:off x="346230" y="3515649"/>
            <a:ext cx="2991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Five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‘Student Study Struggles’: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88BF5F-C7D6-48E7-B405-7C683C808F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345" b="6329"/>
          <a:stretch/>
        </p:blipFill>
        <p:spPr>
          <a:xfrm>
            <a:off x="9397845" y="3375481"/>
            <a:ext cx="2447925" cy="135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7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7C55A3F5-22D5-4014-A675-A653E6725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8" t="33779" r="1747" b="18440"/>
          <a:stretch/>
        </p:blipFill>
        <p:spPr bwMode="auto">
          <a:xfrm>
            <a:off x="5377238" y="1185051"/>
            <a:ext cx="6701574" cy="303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41216F67-B3ED-4288-8370-7F3DA27DE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4763" y="142258"/>
            <a:ext cx="5189220" cy="1138773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ffectLst>
            <a:glow rad="101600">
              <a:srgbClr val="002060">
                <a:alpha val="60000"/>
              </a:srgbClr>
            </a:glo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rgbClr val="2F3B8D"/>
                </a:solidFill>
                <a:latin typeface="Bookman Old Style" panose="02050604050505020204" pitchFamily="18" charset="0"/>
              </a:rPr>
              <a:t>Good for: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600" b="1" dirty="0">
                <a:solidFill>
                  <a:srgbClr val="2F3B8D"/>
                </a:solidFill>
                <a:latin typeface="Bookman Old Style" panose="02050604050505020204" pitchFamily="18" charset="0"/>
              </a:rPr>
              <a:t>Visuals &amp; Overviews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15AEE6-431B-4378-98AA-AB58D8B8B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713" y="4582151"/>
            <a:ext cx="1184660" cy="11846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DE6BEA-D8A4-4747-A7C4-ADB7F9BF5A9C}"/>
              </a:ext>
            </a:extLst>
          </p:cNvPr>
          <p:cNvSpPr/>
          <p:nvPr/>
        </p:nvSpPr>
        <p:spPr>
          <a:xfrm>
            <a:off x="518662" y="1581165"/>
            <a:ext cx="3888953" cy="2308324"/>
          </a:xfrm>
          <a:prstGeom prst="rect">
            <a:avLst/>
          </a:prstGeom>
          <a:ln>
            <a:solidFill>
              <a:srgbClr val="002060"/>
            </a:solidFill>
          </a:ln>
          <a:effectLst>
            <a:glow rad="101600">
              <a:srgbClr val="00206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sz="2400" b="1" dirty="0">
                <a:solidFill>
                  <a:srgbClr val="2974B8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Pinterest</a:t>
            </a:r>
            <a:r>
              <a:rPr lang="en-GB" altLang="en-US" sz="2400" b="1" dirty="0">
                <a:solidFill>
                  <a:srgbClr val="141317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 and </a:t>
            </a:r>
            <a:r>
              <a:rPr lang="en-GB" altLang="en-US" sz="2400" b="1" dirty="0">
                <a:solidFill>
                  <a:srgbClr val="2974B8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Padlet</a:t>
            </a:r>
            <a:r>
              <a:rPr lang="en-GB" altLang="en-US" sz="2400" b="1" dirty="0">
                <a:solidFill>
                  <a:srgbClr val="141317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 allow you to collect and ‘scrapbook’ ideas. They are filled with revision notes,  diagrams and visuals shared by schools and learners.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51CA6B-7206-4497-97A2-47824781C199}"/>
              </a:ext>
            </a:extLst>
          </p:cNvPr>
          <p:cNvSpPr/>
          <p:nvPr/>
        </p:nvSpPr>
        <p:spPr>
          <a:xfrm>
            <a:off x="157060" y="4195622"/>
            <a:ext cx="9465911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sz="2400" b="1" dirty="0">
                <a:solidFill>
                  <a:srgbClr val="2974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Miss Teal’s Top Tips:</a:t>
            </a:r>
            <a:endParaRPr lang="en-GB" altLang="en-US" dirty="0">
              <a:solidFill>
                <a:srgbClr val="2974B8"/>
              </a:solidFill>
              <a:latin typeface="Calibri Light" panose="020F0302020204030204" pitchFamily="34" charset="0"/>
              <a:cs typeface="Arial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1317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Limit time to avoid ‘drift’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1317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Know what you’re searching for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1317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Be specific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1317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This is not revision, this is preparation for revision and organisation</a:t>
            </a:r>
            <a:endParaRPr lang="en-GB" sz="2400" dirty="0"/>
          </a:p>
        </p:txBody>
      </p:sp>
      <p:pic>
        <p:nvPicPr>
          <p:cNvPr id="9" name="Picture 2" descr="Image preview">
            <a:extLst>
              <a:ext uri="{FF2B5EF4-FFF2-40B4-BE49-F238E27FC236}">
                <a16:creationId xmlns:a16="http://schemas.microsoft.com/office/drawing/2014/main" id="{20CE7DEA-145C-47F9-8B92-80ABC2981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614"/>
            <a:ext cx="12192000" cy="72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CB49EF-D0AE-4BCF-910E-95FEBD44EBF5}"/>
              </a:ext>
            </a:extLst>
          </p:cNvPr>
          <p:cNvSpPr/>
          <p:nvPr/>
        </p:nvSpPr>
        <p:spPr>
          <a:xfrm>
            <a:off x="157060" y="261721"/>
            <a:ext cx="63567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altLang="en-US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Problem: “I don’t know how to revise”</a:t>
            </a:r>
          </a:p>
          <a:p>
            <a:pPr>
              <a:spcBef>
                <a:spcPct val="0"/>
              </a:spcBef>
              <a:defRPr/>
            </a:pPr>
            <a:r>
              <a:rPr lang="en-GB" altLang="en-US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Solution: Use apps to help you choose a few methods that work for you</a:t>
            </a:r>
          </a:p>
        </p:txBody>
      </p:sp>
    </p:spTree>
    <p:extLst>
      <p:ext uri="{BB962C8B-B14F-4D97-AF65-F5344CB8AC3E}">
        <p14:creationId xmlns:p14="http://schemas.microsoft.com/office/powerpoint/2010/main" val="229966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68B848-1B00-496A-B58E-A83115E83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664" y="1516671"/>
            <a:ext cx="6860035" cy="4387803"/>
          </a:xfrm>
          <a:prstGeom prst="rect">
            <a:avLst/>
          </a:prstGeom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4B71F001-6C1F-4D87-8095-36C9B9279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1081" y="98709"/>
            <a:ext cx="5925312" cy="11387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rgbClr val="2F3B8D"/>
                </a:solidFill>
                <a:latin typeface="Bookman Old Style" panose="02050604050505020204" pitchFamily="18" charset="0"/>
              </a:rPr>
              <a:t>Good for: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600" b="1" dirty="0">
                <a:solidFill>
                  <a:srgbClr val="2F3B8D"/>
                </a:solidFill>
                <a:latin typeface="Bookman Old Style" panose="02050604050505020204" pitchFamily="18" charset="0"/>
              </a:rPr>
              <a:t>Subject Knowledge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5C3AEB-A512-4719-9DA7-E08A5522D396}"/>
              </a:ext>
            </a:extLst>
          </p:cNvPr>
          <p:cNvSpPr/>
          <p:nvPr/>
        </p:nvSpPr>
        <p:spPr>
          <a:xfrm>
            <a:off x="469911" y="3842167"/>
            <a:ext cx="4802885" cy="21236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sz="2400" b="1" dirty="0">
                <a:solidFill>
                  <a:srgbClr val="2974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Miss Teal’s Top Tips:</a:t>
            </a:r>
            <a:endParaRPr lang="en-GB" altLang="en-US" sz="2400" dirty="0">
              <a:solidFill>
                <a:srgbClr val="2974B8"/>
              </a:solidFill>
              <a:latin typeface="Calibri Light" panose="020F0302020204030204" pitchFamily="34" charset="0"/>
              <a:cs typeface="Arial" charset="0"/>
              <a:sym typeface="Wingdings" pitchFamily="2" charset="2"/>
            </a:endParaRPr>
          </a:p>
          <a:p>
            <a:pPr>
              <a:defRPr/>
            </a:pPr>
            <a:endParaRPr lang="en-GB" altLang="en-US" dirty="0">
              <a:solidFill>
                <a:srgbClr val="2974B8"/>
              </a:solidFill>
              <a:latin typeface="Calibri Light" panose="020F0302020204030204" pitchFamily="34" charset="0"/>
              <a:cs typeface="Arial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141317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Find one or two Apps that cover multiple subjects.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141317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Check the content is right for your course.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141317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Couple this method of revision with other robust methods of revision e.g. revision guides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CEA12-63AF-44EE-BE31-1392D468AF98}"/>
              </a:ext>
            </a:extLst>
          </p:cNvPr>
          <p:cNvSpPr/>
          <p:nvPr/>
        </p:nvSpPr>
        <p:spPr>
          <a:xfrm>
            <a:off x="469911" y="1287622"/>
            <a:ext cx="49557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000" b="1" dirty="0">
                <a:solidFill>
                  <a:srgbClr val="2974B8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Quizlet</a:t>
            </a:r>
            <a:r>
              <a:rPr lang="en-GB" altLang="en-US" sz="2000" b="1" dirty="0">
                <a:solidFill>
                  <a:srgbClr val="141317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, </a:t>
            </a:r>
            <a:r>
              <a:rPr lang="en-GB" altLang="en-US" sz="2000" b="1" dirty="0">
                <a:solidFill>
                  <a:srgbClr val="2974B8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Seneca </a:t>
            </a:r>
            <a:r>
              <a:rPr lang="en-GB" altLang="en-US" sz="2000" b="1" dirty="0"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and </a:t>
            </a:r>
            <a:r>
              <a:rPr lang="en-GB" altLang="en-US" sz="2000" b="1" dirty="0" err="1">
                <a:solidFill>
                  <a:srgbClr val="2974B8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Tassomai</a:t>
            </a:r>
            <a:r>
              <a:rPr lang="en-GB" altLang="en-US" sz="2000" b="1" dirty="0">
                <a:solidFill>
                  <a:srgbClr val="141317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 allow you to revise and test subject knowledge. </a:t>
            </a:r>
          </a:p>
          <a:p>
            <a:pPr>
              <a:defRPr/>
            </a:pPr>
            <a:endParaRPr lang="en-GB" altLang="en-US" sz="2000" b="1" dirty="0">
              <a:solidFill>
                <a:srgbClr val="141317"/>
              </a:solidFill>
              <a:latin typeface="Calibri Light" panose="020F0302020204030204" pitchFamily="34" charset="0"/>
              <a:cs typeface="Arial" charset="0"/>
              <a:sym typeface="Wingdings" pitchFamily="2" charset="2"/>
            </a:endParaRPr>
          </a:p>
          <a:p>
            <a:pPr>
              <a:defRPr/>
            </a:pPr>
            <a:r>
              <a:rPr lang="en-GB" altLang="en-US" sz="2000" b="1" dirty="0">
                <a:solidFill>
                  <a:srgbClr val="141317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Quizlet, for example, contains pre-made flashcards, multiple choice quizzes and true/false style questions.</a:t>
            </a:r>
          </a:p>
        </p:txBody>
      </p:sp>
      <p:pic>
        <p:nvPicPr>
          <p:cNvPr id="10" name="Picture 2" descr="Image preview">
            <a:extLst>
              <a:ext uri="{FF2B5EF4-FFF2-40B4-BE49-F238E27FC236}">
                <a16:creationId xmlns:a16="http://schemas.microsoft.com/office/drawing/2014/main" id="{C8BCA10A-CC2C-4CEC-85CA-827C952F2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5825"/>
            <a:ext cx="12192000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4FF7BC-CF00-47A0-915A-2EBE4A39A54A}"/>
              </a:ext>
            </a:extLst>
          </p:cNvPr>
          <p:cNvSpPr/>
          <p:nvPr/>
        </p:nvSpPr>
        <p:spPr>
          <a:xfrm>
            <a:off x="0" y="98709"/>
            <a:ext cx="6728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endParaRPr lang="en-GB" altLang="en-US" b="1" dirty="0">
              <a:solidFill>
                <a:srgbClr val="2F3B8D"/>
              </a:solidFill>
              <a:latin typeface="Bookman Old Style" panose="02050604050505020204" pitchFamily="18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GB" altLang="en-US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Problem: “I keep forgetting everything”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GB" altLang="en-US" b="1" i="1" dirty="0">
                <a:solidFill>
                  <a:srgbClr val="2F3B8D"/>
                </a:solidFill>
                <a:latin typeface="Bookman Old Style" panose="02050604050505020204" pitchFamily="18" charset="0"/>
              </a:rPr>
              <a:t>Solution: Revisit information LOTS and test yourself!</a:t>
            </a:r>
          </a:p>
        </p:txBody>
      </p:sp>
    </p:spTree>
    <p:extLst>
      <p:ext uri="{BB962C8B-B14F-4D97-AF65-F5344CB8AC3E}">
        <p14:creationId xmlns:p14="http://schemas.microsoft.com/office/powerpoint/2010/main" val="213924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>
            <a:extLst>
              <a:ext uri="{FF2B5EF4-FFF2-40B4-BE49-F238E27FC236}">
                <a16:creationId xmlns:a16="http://schemas.microsoft.com/office/drawing/2014/main" id="{4B71F001-6C1F-4D87-8095-36C9B9279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0232" y="0"/>
            <a:ext cx="5925312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2F3B8D"/>
                </a:solidFill>
                <a:latin typeface="Bookman Old Style" panose="02050604050505020204" pitchFamily="18" charset="0"/>
              </a:rPr>
              <a:t>Good for: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2F3B8D"/>
                </a:solidFill>
                <a:latin typeface="Bookman Old Style" panose="02050604050505020204" pitchFamily="18" charset="0"/>
              </a:rPr>
              <a:t>Solidifying Understanding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5C3AEB-A512-4719-9DA7-E08A5522D396}"/>
              </a:ext>
            </a:extLst>
          </p:cNvPr>
          <p:cNvSpPr/>
          <p:nvPr/>
        </p:nvSpPr>
        <p:spPr>
          <a:xfrm>
            <a:off x="479633" y="3494670"/>
            <a:ext cx="4802885" cy="21236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sz="2400" b="1" dirty="0">
                <a:solidFill>
                  <a:srgbClr val="2974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Miss Teal’s Top Tips:</a:t>
            </a:r>
            <a:endParaRPr lang="en-GB" altLang="en-US" sz="2400" dirty="0">
              <a:solidFill>
                <a:srgbClr val="2974B8"/>
              </a:solidFill>
              <a:latin typeface="Calibri Light" panose="020F0302020204030204" pitchFamily="34" charset="0"/>
              <a:cs typeface="Arial" charset="0"/>
              <a:sym typeface="Wingdings" pitchFamily="2" charset="2"/>
            </a:endParaRPr>
          </a:p>
          <a:p>
            <a:pPr>
              <a:defRPr/>
            </a:pPr>
            <a:endParaRPr lang="en-GB" altLang="en-US" dirty="0">
              <a:solidFill>
                <a:srgbClr val="2974B8"/>
              </a:solidFill>
              <a:latin typeface="Calibri Light" panose="020F0302020204030204" pitchFamily="34" charset="0"/>
              <a:cs typeface="Arial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141317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Search ‘GCSE’ after the subject content you want to see to ensure it is pitched at the right level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Add your exam board into the search field for specification-specific content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CEA12-63AF-44EE-BE31-1392D468AF98}"/>
              </a:ext>
            </a:extLst>
          </p:cNvPr>
          <p:cNvSpPr/>
          <p:nvPr/>
        </p:nvSpPr>
        <p:spPr>
          <a:xfrm>
            <a:off x="326765" y="1247901"/>
            <a:ext cx="49557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000" b="1" dirty="0">
                <a:solidFill>
                  <a:srgbClr val="2974B8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YouTube can be very useful to help develop and solidify understanding of subject knowledge. </a:t>
            </a:r>
          </a:p>
          <a:p>
            <a:pPr>
              <a:defRPr/>
            </a:pPr>
            <a:r>
              <a:rPr lang="en-GB" altLang="en-US" sz="2000" b="1" dirty="0">
                <a:solidFill>
                  <a:srgbClr val="2974B8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You can pause and rewind (or even fast forward) to ensure learning is happening at a pace you’re comfortable with</a:t>
            </a:r>
            <a:endParaRPr lang="en-GB" altLang="en-US" sz="2000" b="1" dirty="0">
              <a:solidFill>
                <a:srgbClr val="141317"/>
              </a:solidFill>
              <a:latin typeface="Calibri Light" panose="020F0302020204030204" pitchFamily="34" charset="0"/>
              <a:cs typeface="Arial" charset="0"/>
              <a:sym typeface="Wingdings" pitchFamily="2" charset="2"/>
            </a:endParaRPr>
          </a:p>
          <a:p>
            <a:pPr>
              <a:defRPr/>
            </a:pPr>
            <a:endParaRPr lang="en-GB" altLang="en-US" sz="2000" b="1" dirty="0">
              <a:solidFill>
                <a:srgbClr val="141317"/>
              </a:solidFill>
              <a:latin typeface="Calibri Light" panose="020F0302020204030204" pitchFamily="34" charset="0"/>
              <a:cs typeface="Arial" charset="0"/>
              <a:sym typeface="Wingdings" pitchFamily="2" charset="2"/>
            </a:endParaRPr>
          </a:p>
        </p:txBody>
      </p:sp>
      <p:pic>
        <p:nvPicPr>
          <p:cNvPr id="10" name="Picture 2" descr="Image preview">
            <a:extLst>
              <a:ext uri="{FF2B5EF4-FFF2-40B4-BE49-F238E27FC236}">
                <a16:creationId xmlns:a16="http://schemas.microsoft.com/office/drawing/2014/main" id="{C8BCA10A-CC2C-4CEC-85CA-827C952F2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5825"/>
            <a:ext cx="12192000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8611F6D-EC7F-4789-A3B8-8B0564047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886" y="-217183"/>
            <a:ext cx="2143125" cy="2143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920AC2-E360-4FE1-930F-D2E7DD97B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449" y="1402671"/>
            <a:ext cx="5189527" cy="35688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0A27B-E5F9-4AD4-A317-E67BDE8CAE50}"/>
              </a:ext>
            </a:extLst>
          </p:cNvPr>
          <p:cNvSpPr/>
          <p:nvPr/>
        </p:nvSpPr>
        <p:spPr>
          <a:xfrm>
            <a:off x="181342" y="222574"/>
            <a:ext cx="4382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en-GB" altLang="en-US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Problem: “I don’t get it”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GB" altLang="en-US" b="1" i="1" dirty="0">
                <a:solidFill>
                  <a:srgbClr val="2F3B8D"/>
                </a:solidFill>
                <a:latin typeface="Bookman Old Style" panose="02050604050505020204" pitchFamily="18" charset="0"/>
              </a:rPr>
              <a:t>Solution: Revisit at your own pace</a:t>
            </a:r>
          </a:p>
        </p:txBody>
      </p:sp>
    </p:spTree>
    <p:extLst>
      <p:ext uri="{BB962C8B-B14F-4D97-AF65-F5344CB8AC3E}">
        <p14:creationId xmlns:p14="http://schemas.microsoft.com/office/powerpoint/2010/main" val="314639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32F81510-E9BF-49BD-8AAF-E16D80CD8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556" y="151179"/>
            <a:ext cx="571556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600" dirty="0">
                <a:solidFill>
                  <a:srgbClr val="2F3B8D"/>
                </a:solidFill>
                <a:latin typeface="Bookman Old Style" panose="02050604050505020204" pitchFamily="18" charset="0"/>
              </a:rPr>
              <a:t>Why are these useful?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8DB54B-D874-4471-B0DD-AC97F08E5F7F}"/>
              </a:ext>
            </a:extLst>
          </p:cNvPr>
          <p:cNvSpPr/>
          <p:nvPr/>
        </p:nvSpPr>
        <p:spPr>
          <a:xfrm>
            <a:off x="6476436" y="797510"/>
            <a:ext cx="571556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altLang="en-US" sz="2400" b="1" dirty="0">
                <a:solidFill>
                  <a:srgbClr val="141317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These are all great for developing </a:t>
            </a:r>
            <a:r>
              <a:rPr lang="en-GB" altLang="en-US" sz="2400" b="1" dirty="0">
                <a:solidFill>
                  <a:srgbClr val="2974B8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subject knowledge</a:t>
            </a:r>
            <a:r>
              <a:rPr lang="en-GB" altLang="en-US" sz="2400" b="1" dirty="0">
                <a:solidFill>
                  <a:srgbClr val="141317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 and practicing </a:t>
            </a:r>
            <a:r>
              <a:rPr lang="en-GB" altLang="en-US" sz="2400" b="1" dirty="0">
                <a:solidFill>
                  <a:srgbClr val="2974B8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recall</a:t>
            </a:r>
            <a:r>
              <a:rPr lang="en-GB" altLang="en-US" sz="2400" b="1" dirty="0">
                <a:solidFill>
                  <a:srgbClr val="141317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. As a result, using such websites and Apps are good for highlighting gaps in subject knowledge</a:t>
            </a:r>
            <a:r>
              <a:rPr lang="en-GB" altLang="en-US" sz="2400" b="1" dirty="0">
                <a:solidFill>
                  <a:srgbClr val="2974B8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.</a:t>
            </a:r>
            <a:r>
              <a:rPr lang="en-GB" altLang="en-US" sz="2400" b="1" dirty="0">
                <a:solidFill>
                  <a:srgbClr val="141317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 This means they should be used as a </a:t>
            </a:r>
            <a:r>
              <a:rPr lang="en-GB" altLang="en-US" sz="2400" b="1" dirty="0">
                <a:solidFill>
                  <a:srgbClr val="2974B8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starting point </a:t>
            </a:r>
            <a:r>
              <a:rPr lang="en-GB" altLang="en-US" sz="2400" b="1" dirty="0">
                <a:solidFill>
                  <a:srgbClr val="141317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from which you can dig deeper.</a:t>
            </a:r>
          </a:p>
          <a:p>
            <a:pPr eaLnBrk="1" hangingPunct="1">
              <a:defRPr/>
            </a:pPr>
            <a:endParaRPr lang="en-GB" altLang="en-US" sz="2400" b="1" dirty="0">
              <a:solidFill>
                <a:srgbClr val="2974B8"/>
              </a:solidFill>
              <a:latin typeface="Calibri Light" panose="020F0302020204030204" pitchFamily="34" charset="0"/>
              <a:cs typeface="Arial" charset="0"/>
              <a:sym typeface="Wingdings" pitchFamily="2" charset="2"/>
            </a:endParaRPr>
          </a:p>
          <a:p>
            <a:pPr eaLnBrk="1" hangingPunct="1">
              <a:defRPr/>
            </a:pPr>
            <a:r>
              <a:rPr lang="en-GB" altLang="en-US" sz="2400" b="1" dirty="0">
                <a:solidFill>
                  <a:srgbClr val="141317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They are </a:t>
            </a:r>
            <a:r>
              <a:rPr lang="en-GB" altLang="en-US" sz="2400" b="1" dirty="0">
                <a:solidFill>
                  <a:srgbClr val="2974B8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convenient. </a:t>
            </a:r>
            <a:r>
              <a:rPr lang="en-GB" altLang="en-US" sz="2400" b="1" dirty="0">
                <a:solidFill>
                  <a:srgbClr val="141317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Revision and practice can be done on a tablet or smart phone and their design allows you to</a:t>
            </a:r>
            <a:r>
              <a:rPr lang="en-GB" altLang="en-US" sz="2400" b="1" dirty="0">
                <a:solidFill>
                  <a:srgbClr val="2974B8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 ‘dip in and out’ </a:t>
            </a:r>
            <a:r>
              <a:rPr lang="en-GB" altLang="en-US" sz="2400" b="1" dirty="0">
                <a:solidFill>
                  <a:srgbClr val="141317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when you have the time.</a:t>
            </a:r>
          </a:p>
          <a:p>
            <a:pPr eaLnBrk="1" hangingPunct="1">
              <a:defRPr/>
            </a:pPr>
            <a:endParaRPr lang="en-GB" altLang="en-US" sz="2400" b="1" dirty="0">
              <a:solidFill>
                <a:srgbClr val="2974B8"/>
              </a:solidFill>
              <a:latin typeface="Calibri Light" panose="020F0302020204030204" pitchFamily="34" charset="0"/>
              <a:cs typeface="Arial" charset="0"/>
              <a:sym typeface="Wingdings" pitchFamily="2" charset="2"/>
            </a:endParaRPr>
          </a:p>
          <a:p>
            <a:pPr eaLnBrk="1" hangingPunct="1">
              <a:defRPr/>
            </a:pPr>
            <a:r>
              <a:rPr lang="en-GB" altLang="en-US" sz="2400" b="1" dirty="0">
                <a:solidFill>
                  <a:srgbClr val="141317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The interactive nature means they provide</a:t>
            </a:r>
            <a:r>
              <a:rPr lang="en-GB" altLang="en-US" sz="2400" b="1" dirty="0">
                <a:solidFill>
                  <a:srgbClr val="2974B8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 instant feedback </a:t>
            </a:r>
            <a:r>
              <a:rPr lang="en-GB" altLang="en-US" sz="2400" b="1" dirty="0">
                <a:solidFill>
                  <a:srgbClr val="141317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on quizzes and tests.</a:t>
            </a:r>
          </a:p>
        </p:txBody>
      </p:sp>
      <p:pic>
        <p:nvPicPr>
          <p:cNvPr id="6" name="Picture 2" descr="Image preview">
            <a:extLst>
              <a:ext uri="{FF2B5EF4-FFF2-40B4-BE49-F238E27FC236}">
                <a16:creationId xmlns:a16="http://schemas.microsoft.com/office/drawing/2014/main" id="{CF41B86E-A5B3-40E1-BE32-52BBDF67F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5825"/>
            <a:ext cx="12192000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3B6BE4-D2CE-4740-A29C-8958C70D78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050" y="835240"/>
            <a:ext cx="2529525" cy="1198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F29879-A018-45F1-9BD2-1D4B5ABFD7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9039" y="1448494"/>
            <a:ext cx="3210540" cy="11289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07EBB1-80D8-4A76-97E7-4071A90B5E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43999" y="2660132"/>
            <a:ext cx="3540010" cy="1006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D5FB02-8D71-41E5-BA7A-6A2B8CF1B37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397" t="18881" r="10516" b="23769"/>
          <a:stretch/>
        </p:blipFill>
        <p:spPr>
          <a:xfrm>
            <a:off x="227050" y="2359698"/>
            <a:ext cx="2550524" cy="6008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738B84-1DCD-419E-8458-417C75F7C7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99471" y="4407301"/>
            <a:ext cx="3143250" cy="1076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1EFE9C-E0B4-4DDE-8D6D-B0EFFDC681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3186" y="4106867"/>
            <a:ext cx="2692570" cy="6008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CCAF92-4EB1-4775-972E-6995C2D196A7}"/>
              </a:ext>
            </a:extLst>
          </p:cNvPr>
          <p:cNvSpPr/>
          <p:nvPr/>
        </p:nvSpPr>
        <p:spPr>
          <a:xfrm>
            <a:off x="371742" y="173118"/>
            <a:ext cx="5921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en-GB" altLang="en-US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Problem: “I get bored of doing the same thing”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GB" altLang="en-US" b="1" i="1" dirty="0">
                <a:solidFill>
                  <a:srgbClr val="2F3B8D"/>
                </a:solidFill>
                <a:latin typeface="Bookman Old Style" panose="02050604050505020204" pitchFamily="18" charset="0"/>
              </a:rPr>
              <a:t>Solution: Keep your revision varied</a:t>
            </a:r>
          </a:p>
        </p:txBody>
      </p:sp>
    </p:spTree>
    <p:extLst>
      <p:ext uri="{BB962C8B-B14F-4D97-AF65-F5344CB8AC3E}">
        <p14:creationId xmlns:p14="http://schemas.microsoft.com/office/powerpoint/2010/main" val="245140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32F81510-E9BF-49BD-8AAF-E16D80CD8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227" y="415615"/>
            <a:ext cx="5715564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600" dirty="0">
                <a:solidFill>
                  <a:srgbClr val="2F3B8D"/>
                </a:solidFill>
                <a:latin typeface="Bookman Old Style" panose="02050604050505020204" pitchFamily="18" charset="0"/>
              </a:rPr>
              <a:t>Past Paper Questions: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600" dirty="0">
                <a:solidFill>
                  <a:srgbClr val="2F3B8D"/>
                </a:solidFill>
                <a:latin typeface="Bookman Old Style" panose="02050604050505020204" pitchFamily="18" charset="0"/>
              </a:rPr>
              <a:t>Good For Deepening Learning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8DB54B-D874-4471-B0DD-AC97F08E5F7F}"/>
              </a:ext>
            </a:extLst>
          </p:cNvPr>
          <p:cNvSpPr/>
          <p:nvPr/>
        </p:nvSpPr>
        <p:spPr>
          <a:xfrm>
            <a:off x="6476436" y="2682596"/>
            <a:ext cx="57155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altLang="en-US" sz="2400" b="1" dirty="0">
                <a:solidFill>
                  <a:srgbClr val="141317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The most valuable resource!</a:t>
            </a:r>
          </a:p>
          <a:p>
            <a:pPr eaLnBrk="1" hangingPunct="1">
              <a:defRPr/>
            </a:pPr>
            <a:endParaRPr lang="en-GB" altLang="en-US" sz="2400" b="1" dirty="0">
              <a:solidFill>
                <a:srgbClr val="141317"/>
              </a:solidFill>
              <a:latin typeface="Calibri Light" panose="020F0302020204030204" pitchFamily="34" charset="0"/>
              <a:cs typeface="Arial" charset="0"/>
              <a:sym typeface="Wingdings" pitchFamily="2" charset="2"/>
            </a:endParaRPr>
          </a:p>
          <a:p>
            <a:pPr eaLnBrk="1" hangingPunct="1">
              <a:defRPr/>
            </a:pPr>
            <a:r>
              <a:rPr lang="en-GB" altLang="en-US" sz="2400" b="1" dirty="0">
                <a:solidFill>
                  <a:srgbClr val="141317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Gold dust!</a:t>
            </a:r>
          </a:p>
          <a:p>
            <a:pPr eaLnBrk="1" hangingPunct="1">
              <a:defRPr/>
            </a:pPr>
            <a:endParaRPr lang="en-GB" altLang="en-US" sz="2400" b="1" dirty="0">
              <a:solidFill>
                <a:srgbClr val="141317"/>
              </a:solidFill>
              <a:latin typeface="Calibri Light" panose="020F0302020204030204" pitchFamily="34" charset="0"/>
              <a:cs typeface="Arial" charset="0"/>
              <a:sym typeface="Wingdings" pitchFamily="2" charset="2"/>
            </a:endParaRPr>
          </a:p>
          <a:p>
            <a:pPr eaLnBrk="1" hangingPunct="1">
              <a:defRPr/>
            </a:pPr>
            <a:r>
              <a:rPr lang="en-GB" altLang="en-US" sz="2400" b="1" dirty="0">
                <a:solidFill>
                  <a:srgbClr val="141317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ONLY use once you have secured knowledge on a topic – don’t waste them!</a:t>
            </a:r>
          </a:p>
        </p:txBody>
      </p:sp>
      <p:pic>
        <p:nvPicPr>
          <p:cNvPr id="6" name="Picture 2" descr="Image preview">
            <a:extLst>
              <a:ext uri="{FF2B5EF4-FFF2-40B4-BE49-F238E27FC236}">
                <a16:creationId xmlns:a16="http://schemas.microsoft.com/office/drawing/2014/main" id="{CF41B86E-A5B3-40E1-BE32-52BBDF67F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5825"/>
            <a:ext cx="12192000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F80D19-15CE-4D16-8E64-5478B910C4A4}"/>
              </a:ext>
            </a:extLst>
          </p:cNvPr>
          <p:cNvSpPr/>
          <p:nvPr/>
        </p:nvSpPr>
        <p:spPr>
          <a:xfrm>
            <a:off x="142209" y="335845"/>
            <a:ext cx="57155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en-GB" altLang="en-US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Problem: “I can’t answer exam questions”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GB" b="1" i="1" dirty="0">
                <a:solidFill>
                  <a:srgbClr val="2F3B8D"/>
                </a:solidFill>
                <a:latin typeface="Bookman Old Style" panose="02050604050505020204" pitchFamily="18" charset="0"/>
              </a:rPr>
              <a:t>Solution: Ensure your subject knowledge is secure and then practice them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127C15-57F8-42F7-8B09-6E63A003EB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737" b="-6168"/>
          <a:stretch/>
        </p:blipFill>
        <p:spPr>
          <a:xfrm>
            <a:off x="0" y="1615944"/>
            <a:ext cx="6057818" cy="347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7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F45E312C-0F3A-4F80-80D8-590AE0871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134" y="261257"/>
            <a:ext cx="8226645" cy="196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CBBFCB3E-42B9-41C1-98D9-D65F813F7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875" y="2562331"/>
            <a:ext cx="11438374" cy="3908762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ffectLst>
            <a:glow rad="101600">
              <a:srgbClr val="002060">
                <a:alpha val="60000"/>
              </a:srgbClr>
            </a:glo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rgbClr val="2F3B8D"/>
                </a:solidFill>
                <a:latin typeface="Bookman Old Style" panose="02050604050505020204" pitchFamily="18" charset="0"/>
              </a:rPr>
              <a:t>Each of our students is going to give you a two minute whirlwind tour of a </a:t>
            </a:r>
            <a:r>
              <a:rPr lang="en-GB" altLang="en-US">
                <a:solidFill>
                  <a:srgbClr val="2F3B8D"/>
                </a:solidFill>
                <a:latin typeface="Bookman Old Style" panose="02050604050505020204" pitchFamily="18" charset="0"/>
              </a:rPr>
              <a:t>different app.</a:t>
            </a:r>
            <a:endParaRPr lang="en-GB" altLang="en-US" dirty="0">
              <a:solidFill>
                <a:srgbClr val="2F3B8D"/>
              </a:solidFill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600" b="1" dirty="0">
                <a:solidFill>
                  <a:srgbClr val="2F3B8D"/>
                </a:solidFill>
                <a:latin typeface="Bookman Old Style" panose="02050604050505020204" pitchFamily="18" charset="0"/>
              </a:rPr>
              <a:t>Becky – </a:t>
            </a:r>
            <a:r>
              <a:rPr lang="en-GB" altLang="en-US" sz="1600" b="1" i="1" dirty="0">
                <a:solidFill>
                  <a:srgbClr val="2F3B8D"/>
                </a:solidFill>
                <a:latin typeface="Bookman Old Style" panose="02050604050505020204" pitchFamily="18" charset="0"/>
              </a:rPr>
              <a:t>“I don’t know how to revise”: </a:t>
            </a:r>
            <a:r>
              <a:rPr lang="en-GB" altLang="en-US" sz="16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Pinterest – gather a selection of revision strategies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1600" b="1" dirty="0">
              <a:solidFill>
                <a:srgbClr val="2F3B8D"/>
              </a:solidFill>
              <a:latin typeface="Bookman Old Style" panose="02050604050505020204" pitchFamily="18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GB" altLang="en-US" sz="1600" b="1" dirty="0">
                <a:solidFill>
                  <a:srgbClr val="2F3B8D"/>
                </a:solidFill>
                <a:latin typeface="Bookman Old Style" panose="02050604050505020204" pitchFamily="18" charset="0"/>
              </a:rPr>
              <a:t>Katie – </a:t>
            </a:r>
            <a:r>
              <a:rPr lang="en-GB" altLang="en-US" sz="1600" b="1" i="1" dirty="0">
                <a:solidFill>
                  <a:srgbClr val="2F3B8D"/>
                </a:solidFill>
                <a:latin typeface="Bookman Old Style" panose="02050604050505020204" pitchFamily="18" charset="0"/>
              </a:rPr>
              <a:t>“I keep forgetting everything”: </a:t>
            </a:r>
            <a:r>
              <a:rPr lang="en-GB" altLang="en-US" sz="1600" b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Tassomai</a:t>
            </a:r>
            <a:r>
              <a:rPr lang="en-GB" altLang="en-US" sz="16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 – test your recall</a:t>
            </a:r>
          </a:p>
          <a:p>
            <a:pPr>
              <a:spcBef>
                <a:spcPct val="0"/>
              </a:spcBef>
              <a:buNone/>
              <a:defRPr/>
            </a:pPr>
            <a:endParaRPr lang="en-GB" altLang="en-US" sz="1600" b="1" dirty="0">
              <a:solidFill>
                <a:srgbClr val="2F3B8D"/>
              </a:solidFill>
              <a:latin typeface="Bookman Old Style" panose="02050604050505020204" pitchFamily="18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GB" altLang="en-US" sz="1600" b="1" dirty="0">
                <a:solidFill>
                  <a:srgbClr val="2F3B8D"/>
                </a:solidFill>
                <a:latin typeface="Bookman Old Style" panose="02050604050505020204" pitchFamily="18" charset="0"/>
              </a:rPr>
              <a:t>Lola – </a:t>
            </a:r>
            <a:r>
              <a:rPr lang="en-GB" altLang="en-US" sz="1600" b="1" i="1" dirty="0">
                <a:solidFill>
                  <a:srgbClr val="2F3B8D"/>
                </a:solidFill>
                <a:latin typeface="Bookman Old Style" panose="02050604050505020204" pitchFamily="18" charset="0"/>
              </a:rPr>
              <a:t>“I don’t get it”: </a:t>
            </a:r>
            <a:r>
              <a:rPr lang="en-GB" altLang="en-US" sz="16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YouTube (GCSE exam board specific) – relearn content at your own pace</a:t>
            </a:r>
          </a:p>
          <a:p>
            <a:pPr>
              <a:spcBef>
                <a:spcPct val="0"/>
              </a:spcBef>
              <a:buNone/>
              <a:defRPr/>
            </a:pPr>
            <a:endParaRPr lang="en-GB" altLang="en-US" sz="1600" b="1" dirty="0">
              <a:solidFill>
                <a:srgbClr val="2F3B8D"/>
              </a:solidFill>
              <a:latin typeface="Bookman Old Style" panose="02050604050505020204" pitchFamily="18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GB" altLang="en-US" sz="1600" b="1" dirty="0">
                <a:solidFill>
                  <a:srgbClr val="2F3B8D"/>
                </a:solidFill>
                <a:latin typeface="Bookman Old Style" panose="02050604050505020204" pitchFamily="18" charset="0"/>
              </a:rPr>
              <a:t>Ryan – </a:t>
            </a:r>
            <a:r>
              <a:rPr lang="en-GB" altLang="en-US" sz="1600" b="1" i="1" dirty="0">
                <a:solidFill>
                  <a:srgbClr val="2F3B8D"/>
                </a:solidFill>
                <a:latin typeface="Bookman Old Style" panose="02050604050505020204" pitchFamily="18" charset="0"/>
              </a:rPr>
              <a:t>“I get bored of doing the same thing”: </a:t>
            </a:r>
            <a:r>
              <a:rPr lang="en-GB" altLang="en-US" sz="16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Quizlet – a variety of ways to test yourself</a:t>
            </a:r>
          </a:p>
          <a:p>
            <a:pPr>
              <a:spcBef>
                <a:spcPct val="0"/>
              </a:spcBef>
              <a:buNone/>
              <a:defRPr/>
            </a:pPr>
            <a:endParaRPr lang="en-GB" altLang="en-US" sz="1600" b="1" dirty="0">
              <a:solidFill>
                <a:srgbClr val="2F3B8D"/>
              </a:solidFill>
              <a:latin typeface="Bookman Old Style" panose="02050604050505020204" pitchFamily="18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GB" altLang="en-US" sz="1600" b="1" dirty="0">
                <a:solidFill>
                  <a:srgbClr val="2F3B8D"/>
                </a:solidFill>
                <a:latin typeface="Bookman Old Style" panose="02050604050505020204" pitchFamily="18" charset="0"/>
              </a:rPr>
              <a:t>Millie– </a:t>
            </a:r>
            <a:r>
              <a:rPr lang="en-GB" altLang="en-US" sz="1600" b="1" i="1" dirty="0">
                <a:solidFill>
                  <a:srgbClr val="2F3B8D"/>
                </a:solidFill>
                <a:latin typeface="Bookman Old Style" panose="02050604050505020204" pitchFamily="18" charset="0"/>
              </a:rPr>
              <a:t>“I can’t answer exam questions”: </a:t>
            </a:r>
            <a:r>
              <a:rPr lang="en-GB" altLang="en-US" sz="16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Past paper websites – useful for application, once knowledge and understanding are embedded</a:t>
            </a:r>
          </a:p>
          <a:p>
            <a:pPr>
              <a:spcBef>
                <a:spcPct val="0"/>
              </a:spcBef>
              <a:buNone/>
              <a:defRPr/>
            </a:pPr>
            <a:endParaRPr lang="en-GB" altLang="en-US" sz="1600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495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70733BE8179498FA8714FDB28CB3C" ma:contentTypeVersion="14" ma:contentTypeDescription="Create a new document." ma:contentTypeScope="" ma:versionID="ce1eb37f2a59e0a9ddf3d1de9bc1e8d8">
  <xsd:schema xmlns:xsd="http://www.w3.org/2001/XMLSchema" xmlns:xs="http://www.w3.org/2001/XMLSchema" xmlns:p="http://schemas.microsoft.com/office/2006/metadata/properties" xmlns:ns3="6925e06d-5bf7-40ef-b613-2de4150db5c2" xmlns:ns4="aff4038a-66e5-4721-983a-e0308e6d2563" targetNamespace="http://schemas.microsoft.com/office/2006/metadata/properties" ma:root="true" ma:fieldsID="72e456e2c8c32146c04cb46f04b519f8" ns3:_="" ns4:_="">
    <xsd:import namespace="6925e06d-5bf7-40ef-b613-2de4150db5c2"/>
    <xsd:import namespace="aff4038a-66e5-4721-983a-e0308e6d25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5e06d-5bf7-40ef-b613-2de4150db5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f4038a-66e5-4721-983a-e0308e6d25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08307C-E376-4F79-9728-8C1044728504}">
  <ds:schemaRefs>
    <ds:schemaRef ds:uri="http://www.w3.org/XML/1998/namespace"/>
    <ds:schemaRef ds:uri="6925e06d-5bf7-40ef-b613-2de4150db5c2"/>
    <ds:schemaRef ds:uri="http://schemas.microsoft.com/office/infopath/2007/PartnerControls"/>
    <ds:schemaRef ds:uri="aff4038a-66e5-4721-983a-e0308e6d2563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FE8F672-3B7D-40F5-B848-8BAB102A9C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5FD7DD-B339-427D-BD70-F3067F45C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25e06d-5bf7-40ef-b613-2de4150db5c2"/>
    <ds:schemaRef ds:uri="aff4038a-66e5-4721-983a-e0308e6d25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630</Words>
  <Application>Microsoft Office PowerPoint</Application>
  <PresentationFormat>Widescreen</PresentationFormat>
  <Paragraphs>74</Paragraphs>
  <Slides>8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Bookman Old Style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S Robinson-Kent (rSKE)</dc:creator>
  <cp:lastModifiedBy>Mrs K Doohan (jKD)</cp:lastModifiedBy>
  <cp:revision>22</cp:revision>
  <dcterms:created xsi:type="dcterms:W3CDTF">2022-09-29T11:43:20Z</dcterms:created>
  <dcterms:modified xsi:type="dcterms:W3CDTF">2022-11-24T15:11:13Z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0x010100AA370733BE8179498FA8714FDB28CB3C</vt:lpwstr>
  </property>
</Properties>
</file>