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5"/>
  </p:notesMasterIdLst>
  <p:sldIdLst>
    <p:sldId id="256" r:id="rId5"/>
    <p:sldId id="265" r:id="rId6"/>
    <p:sldId id="257" r:id="rId7"/>
    <p:sldId id="266" r:id="rId8"/>
    <p:sldId id="259" r:id="rId9"/>
    <p:sldId id="258" r:id="rId10"/>
    <p:sldId id="260" r:id="rId11"/>
    <p:sldId id="261" r:id="rId12"/>
    <p:sldId id="263" r:id="rId13"/>
    <p:sldId id="262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44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87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7B058C-3C6B-4E98-A533-DB421E1B96E3}" type="datetimeFigureOut">
              <a:rPr lang="en-GB" smtClean="0"/>
              <a:t>24/11/2022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020EE3-9F54-45C6-9025-7E618D0FE8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55637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Ask parents to view Access It on the computers. Have KS4 reading material available for viewing.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020EE3-9F54-45C6-9025-7E618D0FE827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82910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15F82B-E928-4F0F-A260-8EFE00FC24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A05B41-12E5-4B41-94A1-843EAD1AF6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77CEB2-10E4-4936-9D3C-B44F583CC0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DE3C1-DDBA-4EF0-841D-30E6DCCB061D}" type="datetimeFigureOut">
              <a:rPr lang="en-GB" smtClean="0"/>
              <a:t>24/11/2022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3D5726-226A-469E-9736-5598ABAA5B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A3283F-4693-41F0-AE49-4306CA77A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2B44C-A7A5-49A2-911A-3183547932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95720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0C597E-EA51-4DFC-9CB7-40241242DB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76861B8-47DD-4F63-BA8A-812595C037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5F98D6-3345-4378-BC19-AD97AA031E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DE3C1-DDBA-4EF0-841D-30E6DCCB061D}" type="datetimeFigureOut">
              <a:rPr lang="en-GB" smtClean="0"/>
              <a:t>24/11/2022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14780A-DE82-47CD-8DB4-6786911D8D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A0FA7A-EF99-44CD-9A69-0FC26D4C56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2B44C-A7A5-49A2-911A-3183547932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61775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006586F-59B1-4F59-9A97-77D8A9AD03F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E943FE3-380A-437A-9340-021ED9BDF8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290875-C01C-4229-BF7D-38E72AC79A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DE3C1-DDBA-4EF0-841D-30E6DCCB061D}" type="datetimeFigureOut">
              <a:rPr lang="en-GB" smtClean="0"/>
              <a:t>24/11/2022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907195-92F1-454F-8B72-AB121C7C90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70D7EC-68E4-4345-94AA-79821A39E8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2B44C-A7A5-49A2-911A-3183547932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74939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AE0C5B-AE7E-44AC-AC4F-D02FEC5FB9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DFCE1C-7D24-495F-9041-BEE08C923A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229B0B-983E-4AC5-8A82-2F3F2BF88E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DE3C1-DDBA-4EF0-841D-30E6DCCB061D}" type="datetimeFigureOut">
              <a:rPr lang="en-GB" smtClean="0"/>
              <a:t>24/11/2022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D45CEB-AF8C-4C84-BCE6-6863E9312B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CB0593-E4F4-4F78-948B-F70DEFA4BE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2B44C-A7A5-49A2-911A-3183547932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14301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2FA67F-11DB-459F-8F9B-561B41CE19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F6443F-0B53-40EF-A38C-7A2DD06E9B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1F1596-6C90-4032-9910-4D29BDA6E0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DE3C1-DDBA-4EF0-841D-30E6DCCB061D}" type="datetimeFigureOut">
              <a:rPr lang="en-GB" smtClean="0"/>
              <a:t>24/11/2022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ADF5AC-4779-46FC-840F-79DEE82F71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518104-3D9F-4120-8F8F-B60EE2F59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2B44C-A7A5-49A2-911A-3183547932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04673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C6AAB2-0BD8-4328-9AD0-C5291B15E4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6A5336-A852-41FD-928F-6CAC92FF9D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7CC5B1-F35D-4B91-9D99-5C147A7E4F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4EAC20-E0B3-40DE-A26E-79606EBD43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DE3C1-DDBA-4EF0-841D-30E6DCCB061D}" type="datetimeFigureOut">
              <a:rPr lang="en-GB" smtClean="0"/>
              <a:t>24/11/2022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2790E5-F23A-4ED5-BB23-A9A94360EB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78D68B-CEF7-437E-9337-FF3B6EE880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2B44C-A7A5-49A2-911A-3183547932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51776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B42D9F-AF99-490C-9D3C-B18831C527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48C983-D583-4C28-86DD-6233C32043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0D236CA-5070-44DF-8A58-9629795788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351A2DC-9AF8-4D34-92B3-481CE7BBD43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61D7F0F-AD60-45D0-A49C-B2FE449CF0F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A10F977-2321-412A-B2E2-3FF709A6FC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DE3C1-DDBA-4EF0-841D-30E6DCCB061D}" type="datetimeFigureOut">
              <a:rPr lang="en-GB" smtClean="0"/>
              <a:t>24/11/2022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BF58C21-07AE-43DB-A63A-FD0C8EB011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A3F4E5F-E691-492D-B736-580ECD962D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2B44C-A7A5-49A2-911A-3183547932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39068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40B4D4-3039-4324-85E0-CE257F5BED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FEAB204-3428-4269-9791-92D03A66F9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DE3C1-DDBA-4EF0-841D-30E6DCCB061D}" type="datetimeFigureOut">
              <a:rPr lang="en-GB" smtClean="0"/>
              <a:t>24/11/2022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054675E-F57D-492D-A9C3-2A094163B6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26A5F7-77C5-4F3A-9365-C142007827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2B44C-A7A5-49A2-911A-3183547932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8040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F978A3A-715B-4D18-AE9B-1F6ABD275C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DE3C1-DDBA-4EF0-841D-30E6DCCB061D}" type="datetimeFigureOut">
              <a:rPr lang="en-GB" smtClean="0"/>
              <a:t>24/11/2022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6503041-98AB-4DB7-86E6-74BDA3D05C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CA6050-7612-4B4C-AEA1-0E6C7410EE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2B44C-A7A5-49A2-911A-3183547932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48964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AC1364-F4B9-464C-AEEB-F9C7F124D8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EFCD5C-358B-4B1A-86C7-54EBF33362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5A7776B-F8B8-4F1D-9324-B0E4AC37F8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14185D-E7B7-4A3E-94FD-A6FF35EAA8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DE3C1-DDBA-4EF0-841D-30E6DCCB061D}" type="datetimeFigureOut">
              <a:rPr lang="en-GB" smtClean="0"/>
              <a:t>24/11/2022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5E1205-9057-483F-905F-B2DD7A8F2F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88CB32B-E380-4852-8602-C1C2EC30CC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2B44C-A7A5-49A2-911A-3183547932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25907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95AB22-A4DE-4942-A710-A6BB8A3131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2687E73-49F0-4782-A03E-4D934E25BD9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F6905E-AD2D-48E8-A074-E135779EBF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A4163F4-C7FF-4730-B26C-473245A609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DE3C1-DDBA-4EF0-841D-30E6DCCB061D}" type="datetimeFigureOut">
              <a:rPr lang="en-GB" smtClean="0"/>
              <a:t>24/11/2022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68822-9571-4F7E-94D6-6E971D8A54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DDA979-4E5A-4DAC-8F86-CC55EE915A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2B44C-A7A5-49A2-911A-3183547932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11041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838C05A-0983-444C-B01F-D422C47211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FCF55E-59FF-41C6-B395-13D2D5C632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F0AC06-4B33-4EBB-B361-94CC5ED24DC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ADE3C1-DDBA-4EF0-841D-30E6DCCB061D}" type="datetimeFigureOut">
              <a:rPr lang="en-GB" smtClean="0"/>
              <a:t>24/11/2022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5C0EFA-40A2-4E07-90FD-56F552546A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01B73B-21E9-440B-9EBA-4C8C27341E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A2B44C-A7A5-49A2-911A-3183547932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3967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C0EF3401-D715-4AD3-A686-B66F0DDA90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8120" y="218758"/>
            <a:ext cx="5265420" cy="2890202"/>
          </a:xfrm>
          <a:ln w="57150">
            <a:solidFill>
              <a:schemeClr val="tx1"/>
            </a:solidFill>
          </a:ln>
          <a:effectLst>
            <a:glow rad="101600">
              <a:srgbClr val="002060">
                <a:alpha val="60000"/>
              </a:srgbClr>
            </a:glow>
          </a:effectLst>
        </p:spPr>
        <p:txBody>
          <a:bodyPr>
            <a:normAutofit/>
          </a:bodyPr>
          <a:lstStyle/>
          <a:p>
            <a:r>
              <a:rPr lang="en-GB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Welcome to ‘Reading for Pleasure and Research’…</a:t>
            </a:r>
          </a:p>
        </p:txBody>
      </p:sp>
      <p:pic>
        <p:nvPicPr>
          <p:cNvPr id="4" name="Picture 2" descr="Image preview">
            <a:extLst>
              <a:ext uri="{FF2B5EF4-FFF2-40B4-BE49-F238E27FC236}">
                <a16:creationId xmlns:a16="http://schemas.microsoft.com/office/drawing/2014/main" id="{969A291C-83DB-4E71-8E1A-96A6A8ECF4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16606"/>
            <a:ext cx="12192000" cy="3562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TIME for Kids | Should Summer Reading Be Mandatory?">
            <a:extLst>
              <a:ext uri="{FF2B5EF4-FFF2-40B4-BE49-F238E27FC236}">
                <a16:creationId xmlns:a16="http://schemas.microsoft.com/office/drawing/2014/main" id="{0B1C4D33-88AF-4A16-9A8C-7FC85D87FB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8462" y="68581"/>
            <a:ext cx="4876800" cy="3248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01170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C0EF3401-D715-4AD3-A686-B66F0DDA90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8120" y="218758"/>
            <a:ext cx="5265420" cy="2890202"/>
          </a:xfrm>
          <a:ln w="57150">
            <a:solidFill>
              <a:schemeClr val="tx1"/>
            </a:solidFill>
          </a:ln>
          <a:effectLst>
            <a:glow rad="101600">
              <a:srgbClr val="002060">
                <a:alpha val="60000"/>
              </a:srgbClr>
            </a:glow>
          </a:effectLst>
        </p:spPr>
        <p:txBody>
          <a:bodyPr>
            <a:normAutofit/>
          </a:bodyPr>
          <a:lstStyle/>
          <a:p>
            <a:r>
              <a:rPr lang="en-GB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 you. Do you have any questions?</a:t>
            </a:r>
          </a:p>
        </p:txBody>
      </p:sp>
      <p:pic>
        <p:nvPicPr>
          <p:cNvPr id="4" name="Picture 2" descr="Image preview">
            <a:extLst>
              <a:ext uri="{FF2B5EF4-FFF2-40B4-BE49-F238E27FC236}">
                <a16:creationId xmlns:a16="http://schemas.microsoft.com/office/drawing/2014/main" id="{969A291C-83DB-4E71-8E1A-96A6A8ECF4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16606"/>
            <a:ext cx="12192000" cy="3562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TIME for Kids | Should Summer Reading Be Mandatory?">
            <a:extLst>
              <a:ext uri="{FF2B5EF4-FFF2-40B4-BE49-F238E27FC236}">
                <a16:creationId xmlns:a16="http://schemas.microsoft.com/office/drawing/2014/main" id="{0B1C4D33-88AF-4A16-9A8C-7FC85D87FB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8462" y="68581"/>
            <a:ext cx="4876800" cy="3248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08711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63374B-CFEE-42DF-A459-E280DE330D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259" y="189229"/>
            <a:ext cx="6450623" cy="626697"/>
          </a:xfrm>
          <a:ln w="57150">
            <a:solidFill>
              <a:schemeClr val="tx1"/>
            </a:solidFill>
          </a:ln>
          <a:effectLst>
            <a:glow rad="101600">
              <a:srgbClr val="002060">
                <a:alpha val="60000"/>
              </a:srgbClr>
            </a:glow>
          </a:effectLst>
        </p:spPr>
        <p:txBody>
          <a:bodyPr>
            <a:normAutofit fontScale="90000"/>
          </a:bodyPr>
          <a:lstStyle/>
          <a:p>
            <a:pPr algn="ctr"/>
            <a:r>
              <a:rPr lang="en-GB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does the research say?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E982E7-E656-4F8B-8334-FF8932AABF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5260" y="1125416"/>
            <a:ext cx="5662832" cy="5345722"/>
          </a:xfrm>
          <a:ln w="57150">
            <a:solidFill>
              <a:schemeClr val="tx1"/>
            </a:solidFill>
          </a:ln>
          <a:effectLst>
            <a:glow rad="101600">
              <a:schemeClr val="bg1">
                <a:lumMod val="65000"/>
                <a:alpha val="60000"/>
              </a:schemeClr>
            </a:glow>
          </a:effectLst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dirty="0"/>
              <a:t>Reading enjoyment has been reported as more important for children’s educational success than their family’s socio-economic status (OECD, 2002).</a:t>
            </a:r>
          </a:p>
          <a:p>
            <a:pPr marL="0" indent="0">
              <a:buNone/>
            </a:pPr>
            <a:r>
              <a:rPr lang="en-GB" dirty="0"/>
              <a:t>Through independent reading children gain a wealth of background knowledge about many different things, come to understand story and non-fiction structures, absorb the essentials of English grammar, and continuously expand their vocabularies” (Strauss, 2020).</a:t>
            </a:r>
          </a:p>
          <a:p>
            <a:pPr marL="0" indent="0">
              <a:buNone/>
            </a:pPr>
            <a:r>
              <a:rPr lang="en-GB" dirty="0"/>
              <a:t>A new study found that people who read books for 30 minutes a day lived longer than those who didn’t read at all.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5" name="Picture 2" descr="Our book recommendations | BookTrust">
            <a:extLst>
              <a:ext uri="{FF2B5EF4-FFF2-40B4-BE49-F238E27FC236}">
                <a16:creationId xmlns:a16="http://schemas.microsoft.com/office/drawing/2014/main" id="{F7D32331-ADE0-40D3-B219-12A3CA1006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0188" y="80961"/>
            <a:ext cx="2133600" cy="1200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Why read 20 minutes at home? - Read Fort WorthRead Fort Worth">
            <a:extLst>
              <a:ext uri="{FF2B5EF4-FFF2-40B4-BE49-F238E27FC236}">
                <a16:creationId xmlns:a16="http://schemas.microsoft.com/office/drawing/2014/main" id="{CDEB0B5E-7022-406A-A7E1-0263879402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9304" y="80961"/>
            <a:ext cx="818038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7741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63374B-CFEE-42DF-A459-E280DE330D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260" y="189229"/>
            <a:ext cx="6202680" cy="983615"/>
          </a:xfrm>
          <a:ln w="57150">
            <a:solidFill>
              <a:schemeClr val="tx1"/>
            </a:solidFill>
          </a:ln>
          <a:effectLst>
            <a:glow rad="101600">
              <a:srgbClr val="002060">
                <a:alpha val="60000"/>
              </a:srgbClr>
            </a:glow>
          </a:effectLst>
        </p:spPr>
        <p:txBody>
          <a:bodyPr>
            <a:normAutofit/>
          </a:bodyPr>
          <a:lstStyle/>
          <a:p>
            <a:pPr algn="ctr"/>
            <a:r>
              <a:rPr lang="en-GB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Why read for pleasure?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E982E7-E656-4F8B-8334-FF8932AABF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5260" y="1485901"/>
            <a:ext cx="6637020" cy="4259102"/>
          </a:xfrm>
          <a:ln w="57150">
            <a:solidFill>
              <a:schemeClr val="tx1"/>
            </a:solidFill>
          </a:ln>
        </p:spPr>
        <p:txBody>
          <a:bodyPr>
            <a:normAutofit lnSpcReduction="10000"/>
          </a:bodyPr>
          <a:lstStyle/>
          <a:p>
            <a:r>
              <a:rPr lang="en-GB" dirty="0"/>
              <a:t>A way to wind down from revision/exam stress.</a:t>
            </a:r>
          </a:p>
          <a:p>
            <a:r>
              <a:rPr lang="en-GB" dirty="0"/>
              <a:t>Research shows that reading before bed leads to improved quality of sleep.</a:t>
            </a:r>
          </a:p>
          <a:p>
            <a:r>
              <a:rPr lang="en-GB" dirty="0"/>
              <a:t>Improves breadth of vocabulary, comprehension and greater self-confidence as a reader.</a:t>
            </a:r>
          </a:p>
          <a:p>
            <a:r>
              <a:rPr lang="en-GB" dirty="0"/>
              <a:t>A greater insight into human nature and decision making.</a:t>
            </a:r>
          </a:p>
          <a:p>
            <a:r>
              <a:rPr lang="en-GB" dirty="0"/>
              <a:t>Improves writing ability.</a:t>
            </a:r>
          </a:p>
        </p:txBody>
      </p:sp>
      <p:pic>
        <p:nvPicPr>
          <p:cNvPr id="4" name="Picture 2" descr="Image preview">
            <a:extLst>
              <a:ext uri="{FF2B5EF4-FFF2-40B4-BE49-F238E27FC236}">
                <a16:creationId xmlns:a16="http://schemas.microsoft.com/office/drawing/2014/main" id="{252AE383-FFA1-4323-9B0E-2D63D7A6AF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65825"/>
            <a:ext cx="12192000" cy="892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Our book recommendations | BookTrust">
            <a:extLst>
              <a:ext uri="{FF2B5EF4-FFF2-40B4-BE49-F238E27FC236}">
                <a16:creationId xmlns:a16="http://schemas.microsoft.com/office/drawing/2014/main" id="{F7D32331-ADE0-40D3-B219-12A3CA1006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6299" y="136606"/>
            <a:ext cx="2133600" cy="1200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Box 2">
            <a:extLst>
              <a:ext uri="{FF2B5EF4-FFF2-40B4-BE49-F238E27FC236}">
                <a16:creationId xmlns:a16="http://schemas.microsoft.com/office/drawing/2014/main" id="{836D28E4-E778-4231-A82F-B9286B1338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09460" y="1447167"/>
            <a:ext cx="4907279" cy="1409484"/>
          </a:xfrm>
          <a:prstGeom prst="rect">
            <a:avLst/>
          </a:prstGeom>
          <a:solidFill>
            <a:srgbClr val="002060"/>
          </a:solidFill>
          <a:ln w="76200">
            <a:solidFill>
              <a:schemeClr val="bg2">
                <a:lumMod val="10000"/>
              </a:schemeClr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2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 are </a:t>
            </a:r>
            <a:r>
              <a:rPr lang="en-GB" sz="24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AMBITIOUS</a:t>
            </a:r>
            <a:endParaRPr lang="en-GB" sz="24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2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 choose books that will challenge us.</a:t>
            </a:r>
          </a:p>
        </p:txBody>
      </p:sp>
      <p:sp>
        <p:nvSpPr>
          <p:cNvPr id="7" name="Text Box 2">
            <a:extLst>
              <a:ext uri="{FF2B5EF4-FFF2-40B4-BE49-F238E27FC236}">
                <a16:creationId xmlns:a16="http://schemas.microsoft.com/office/drawing/2014/main" id="{E22B9EF2-6105-4E34-B349-24CFD5DFD4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09460" y="2992164"/>
            <a:ext cx="4907279" cy="1337563"/>
          </a:xfrm>
          <a:prstGeom prst="rect">
            <a:avLst/>
          </a:prstGeom>
          <a:solidFill>
            <a:srgbClr val="002060"/>
          </a:solidFill>
          <a:ln w="76200">
            <a:solidFill>
              <a:srgbClr val="E7E6E6">
                <a:lumMod val="10000"/>
              </a:srgbClr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2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 are </a:t>
            </a:r>
            <a:r>
              <a:rPr lang="en-GB" sz="24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COMMITTED</a:t>
            </a:r>
            <a:endParaRPr lang="en-GB" sz="24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2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 read for at </a:t>
            </a:r>
            <a:r>
              <a:rPr lang="en-GB" sz="24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least 30</a:t>
            </a:r>
            <a:r>
              <a:rPr lang="en-GB" sz="2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minutes a day.</a:t>
            </a:r>
          </a:p>
        </p:txBody>
      </p:sp>
      <p:sp>
        <p:nvSpPr>
          <p:cNvPr id="8" name="Text Box 3">
            <a:extLst>
              <a:ext uri="{FF2B5EF4-FFF2-40B4-BE49-F238E27FC236}">
                <a16:creationId xmlns:a16="http://schemas.microsoft.com/office/drawing/2014/main" id="{01247CA0-B191-4D7D-B067-EF3058978F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09460" y="4468194"/>
            <a:ext cx="4907280" cy="1409484"/>
          </a:xfrm>
          <a:prstGeom prst="rect">
            <a:avLst/>
          </a:prstGeom>
          <a:solidFill>
            <a:srgbClr val="002060"/>
          </a:solidFill>
          <a:ln w="76200">
            <a:solidFill>
              <a:srgbClr val="E7E6E6">
                <a:lumMod val="10000"/>
              </a:srgbClr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2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 are </a:t>
            </a:r>
            <a:r>
              <a:rPr lang="en-GB" sz="24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PROUD</a:t>
            </a:r>
            <a:endParaRPr lang="en-GB" sz="24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2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 know that we have tried hard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2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persevered.</a:t>
            </a:r>
          </a:p>
        </p:txBody>
      </p:sp>
    </p:spTree>
    <p:extLst>
      <p:ext uri="{BB962C8B-B14F-4D97-AF65-F5344CB8AC3E}">
        <p14:creationId xmlns:p14="http://schemas.microsoft.com/office/powerpoint/2010/main" val="34508581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63374B-CFEE-42DF-A459-E280DE330D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260" y="189229"/>
            <a:ext cx="9883140" cy="1075850"/>
          </a:xfrm>
          <a:ln w="57150">
            <a:solidFill>
              <a:schemeClr val="tx1"/>
            </a:solidFill>
          </a:ln>
          <a:effectLst>
            <a:glow rad="101600">
              <a:srgbClr val="002060">
                <a:alpha val="60000"/>
              </a:srgbClr>
            </a:glow>
          </a:effectLst>
        </p:spPr>
        <p:txBody>
          <a:bodyPr>
            <a:normAutofit fontScale="90000"/>
          </a:bodyPr>
          <a:lstStyle/>
          <a:p>
            <a:pPr algn="ctr"/>
            <a:r>
              <a:rPr lang="en-GB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Should I make the time to read when I have exams?</a:t>
            </a:r>
          </a:p>
        </p:txBody>
      </p:sp>
      <p:pic>
        <p:nvPicPr>
          <p:cNvPr id="4" name="Picture 2" descr="Image preview">
            <a:extLst>
              <a:ext uri="{FF2B5EF4-FFF2-40B4-BE49-F238E27FC236}">
                <a16:creationId xmlns:a16="http://schemas.microsoft.com/office/drawing/2014/main" id="{252AE383-FFA1-4323-9B0E-2D63D7A6AF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65825"/>
            <a:ext cx="12192000" cy="892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Our book recommendations | BookTrust">
            <a:extLst>
              <a:ext uri="{FF2B5EF4-FFF2-40B4-BE49-F238E27FC236}">
                <a16:creationId xmlns:a16="http://schemas.microsoft.com/office/drawing/2014/main" id="{F7D32331-ADE0-40D3-B219-12A3CA1006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8400" y="80961"/>
            <a:ext cx="2133600" cy="1200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8D011A5B-6982-44C4-BA1F-9A238F9FCD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5260" y="1485901"/>
            <a:ext cx="6637020" cy="4259102"/>
          </a:xfrm>
          <a:ln w="57150">
            <a:solidFill>
              <a:schemeClr val="tx1"/>
            </a:solidFill>
          </a:ln>
          <a:effectLst>
            <a:glow rad="101600">
              <a:schemeClr val="bg1">
                <a:lumMod val="65000"/>
                <a:alpha val="60000"/>
              </a:schemeClr>
            </a:glow>
          </a:effectLst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Yes!</a:t>
            </a:r>
          </a:p>
          <a:p>
            <a:pPr>
              <a:buFontTx/>
              <a:buChar char="-"/>
            </a:pPr>
            <a:r>
              <a:rPr lang="en-GB" dirty="0"/>
              <a:t>Escapism</a:t>
            </a:r>
          </a:p>
          <a:p>
            <a:pPr>
              <a:buFontTx/>
              <a:buChar char="-"/>
            </a:pPr>
            <a:r>
              <a:rPr lang="en-GB" dirty="0"/>
              <a:t>Chance to pause reality and take a well-earned break from the stresses of Y11.</a:t>
            </a:r>
          </a:p>
          <a:p>
            <a:pPr>
              <a:buFontTx/>
              <a:buChar char="-"/>
            </a:pPr>
            <a:r>
              <a:rPr lang="en-GB" dirty="0"/>
              <a:t>Reading can be of absolutely anything: magazines, blogs, instructions, recipes, fiction, non-fiction.</a:t>
            </a:r>
          </a:p>
          <a:p>
            <a:pPr>
              <a:buFontTx/>
              <a:buChar char="-"/>
            </a:pPr>
            <a:r>
              <a:rPr lang="en-GB" dirty="0"/>
              <a:t>Single biggest indicator of future success.</a:t>
            </a:r>
          </a:p>
          <a:p>
            <a:pPr>
              <a:buFontTx/>
              <a:buChar char="-"/>
            </a:pPr>
            <a:endParaRPr lang="en-GB" dirty="0"/>
          </a:p>
        </p:txBody>
      </p:sp>
      <p:sp>
        <p:nvSpPr>
          <p:cNvPr id="12" name="Text Box 2">
            <a:extLst>
              <a:ext uri="{FF2B5EF4-FFF2-40B4-BE49-F238E27FC236}">
                <a16:creationId xmlns:a16="http://schemas.microsoft.com/office/drawing/2014/main" id="{97FC88B1-7B85-4263-A711-FD3B710A6E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09460" y="1447167"/>
            <a:ext cx="4907279" cy="1409484"/>
          </a:xfrm>
          <a:prstGeom prst="rect">
            <a:avLst/>
          </a:prstGeom>
          <a:solidFill>
            <a:srgbClr val="002060"/>
          </a:solidFill>
          <a:ln w="76200">
            <a:solidFill>
              <a:schemeClr val="bg2">
                <a:lumMod val="10000"/>
              </a:schemeClr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2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 are </a:t>
            </a:r>
            <a:r>
              <a:rPr lang="en-GB" sz="24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AMBITIOUS</a:t>
            </a:r>
            <a:endParaRPr lang="en-GB" sz="24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2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 choose books that will challenge us.</a:t>
            </a:r>
          </a:p>
        </p:txBody>
      </p:sp>
      <p:sp>
        <p:nvSpPr>
          <p:cNvPr id="13" name="Text Box 2">
            <a:extLst>
              <a:ext uri="{FF2B5EF4-FFF2-40B4-BE49-F238E27FC236}">
                <a16:creationId xmlns:a16="http://schemas.microsoft.com/office/drawing/2014/main" id="{BBF466B4-E5C5-4940-A731-FF10838748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09460" y="2992164"/>
            <a:ext cx="4907279" cy="1337563"/>
          </a:xfrm>
          <a:prstGeom prst="rect">
            <a:avLst/>
          </a:prstGeom>
          <a:solidFill>
            <a:srgbClr val="002060"/>
          </a:solidFill>
          <a:ln w="76200">
            <a:solidFill>
              <a:srgbClr val="E7E6E6">
                <a:lumMod val="10000"/>
              </a:srgbClr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2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 are </a:t>
            </a:r>
            <a:r>
              <a:rPr lang="en-GB" sz="24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COMMITTED</a:t>
            </a:r>
            <a:endParaRPr lang="en-GB" sz="24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2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 read for at </a:t>
            </a:r>
            <a:r>
              <a:rPr lang="en-GB" sz="24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least 30</a:t>
            </a:r>
            <a:r>
              <a:rPr lang="en-GB" sz="2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minutes a day.</a:t>
            </a:r>
          </a:p>
        </p:txBody>
      </p:sp>
      <p:sp>
        <p:nvSpPr>
          <p:cNvPr id="14" name="Text Box 3">
            <a:extLst>
              <a:ext uri="{FF2B5EF4-FFF2-40B4-BE49-F238E27FC236}">
                <a16:creationId xmlns:a16="http://schemas.microsoft.com/office/drawing/2014/main" id="{970EE37D-71E3-4454-AE34-223337E781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09460" y="4468194"/>
            <a:ext cx="4907280" cy="1409484"/>
          </a:xfrm>
          <a:prstGeom prst="rect">
            <a:avLst/>
          </a:prstGeom>
          <a:solidFill>
            <a:srgbClr val="002060"/>
          </a:solidFill>
          <a:ln w="76200">
            <a:solidFill>
              <a:srgbClr val="E7E6E6">
                <a:lumMod val="10000"/>
              </a:srgbClr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2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 are </a:t>
            </a:r>
            <a:r>
              <a:rPr lang="en-GB" sz="24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PROUD</a:t>
            </a:r>
            <a:endParaRPr lang="en-GB" sz="24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2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 know that we have tried hard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2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persevered.</a:t>
            </a:r>
          </a:p>
        </p:txBody>
      </p:sp>
    </p:spTree>
    <p:extLst>
      <p:ext uri="{BB962C8B-B14F-4D97-AF65-F5344CB8AC3E}">
        <p14:creationId xmlns:p14="http://schemas.microsoft.com/office/powerpoint/2010/main" val="26118583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4BDF6CF8-7A02-4E0F-91F7-671FFF4BC3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8852" y="426347"/>
            <a:ext cx="2385060" cy="869315"/>
          </a:xfrm>
          <a:ln w="38100">
            <a:solidFill>
              <a:schemeClr val="tx1"/>
            </a:solidFill>
          </a:ln>
          <a:effectLst>
            <a:glow rad="101600">
              <a:srgbClr val="002060">
                <a:alpha val="60000"/>
              </a:srgbClr>
            </a:glow>
          </a:effectLst>
        </p:spPr>
        <p:txBody>
          <a:bodyPr/>
          <a:lstStyle/>
          <a:p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Access It: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384FD70-2000-4F39-930B-D0B7D088DA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460" y="159385"/>
            <a:ext cx="5279082" cy="5555615"/>
          </a:xfrm>
          <a:ln w="57150">
            <a:solidFill>
              <a:srgbClr val="002060"/>
            </a:solidFill>
          </a:ln>
          <a:effectLst>
            <a:glow rad="101600">
              <a:srgbClr val="002060">
                <a:alpha val="60000"/>
              </a:srgbClr>
            </a:glow>
          </a:effectLst>
        </p:spPr>
        <p:txBody>
          <a:bodyPr>
            <a:normAutofit/>
          </a:bodyPr>
          <a:lstStyle/>
          <a:p>
            <a:pPr algn="ctr">
              <a:buFontTx/>
              <a:buChar char="-"/>
            </a:pPr>
            <a:r>
              <a:rPr lang="en-GB" sz="3600" dirty="0"/>
              <a:t>Our online library system, “Access It”, makes reading on a laptop, iPad or phone so much easier and more portable. The site can be found on the School Hub, with a student’s normal log-in details,  and provides eBooks, audio books, information and quizzes.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86422CA-132C-4D3F-8713-70F65A6ADE2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475" t="68384" r="61596" b="19187"/>
          <a:stretch/>
        </p:blipFill>
        <p:spPr>
          <a:xfrm>
            <a:off x="9992903" y="0"/>
            <a:ext cx="2199097" cy="172201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FF3255C-DDD2-4678-A4FC-EC10ADF08F1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207" t="18049" r="9817" b="8293"/>
          <a:stretch/>
        </p:blipFill>
        <p:spPr>
          <a:xfrm>
            <a:off x="5482305" y="1994512"/>
            <a:ext cx="6523215" cy="3095122"/>
          </a:xfrm>
          <a:prstGeom prst="rect">
            <a:avLst/>
          </a:prstGeom>
        </p:spPr>
      </p:pic>
      <p:pic>
        <p:nvPicPr>
          <p:cNvPr id="6" name="Picture 2" descr="Image preview">
            <a:extLst>
              <a:ext uri="{FF2B5EF4-FFF2-40B4-BE49-F238E27FC236}">
                <a16:creationId xmlns:a16="http://schemas.microsoft.com/office/drawing/2014/main" id="{626D7478-44FC-44C6-83AB-4B1C0929A6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65825"/>
            <a:ext cx="12192000" cy="892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89004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804FD09-0F92-49AE-8541-37D3688A7B9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" t="5630" r="44241" b="5264"/>
          <a:stretch/>
        </p:blipFill>
        <p:spPr>
          <a:xfrm>
            <a:off x="6723773" y="616585"/>
            <a:ext cx="5477028" cy="2812415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2E89F89E-7760-444D-AE8A-7FB979336F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260" y="189229"/>
            <a:ext cx="6202680" cy="983615"/>
          </a:xfrm>
          <a:ln w="57150">
            <a:solidFill>
              <a:schemeClr val="tx1"/>
            </a:solidFill>
          </a:ln>
          <a:effectLst>
            <a:glow rad="101600">
              <a:srgbClr val="002060">
                <a:alpha val="60000"/>
              </a:srgbClr>
            </a:glow>
          </a:effectLst>
        </p:spPr>
        <p:txBody>
          <a:bodyPr>
            <a:normAutofit fontScale="90000"/>
          </a:bodyPr>
          <a:lstStyle/>
          <a:p>
            <a:pPr algn="ctr"/>
            <a:r>
              <a:rPr lang="en-GB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Reading for research: </a:t>
            </a:r>
            <a:r>
              <a:rPr lang="en-GB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Jstor</a:t>
            </a:r>
            <a:endParaRPr lang="en-GB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8D062AC-7048-42AC-AB87-2CBD22E1A2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5260" y="1485901"/>
            <a:ext cx="8191500" cy="4183379"/>
          </a:xfrm>
          <a:solidFill>
            <a:schemeClr val="bg1"/>
          </a:solidFill>
          <a:ln w="57150">
            <a:solidFill>
              <a:schemeClr val="tx1"/>
            </a:solidFill>
          </a:ln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GB" dirty="0"/>
              <a:t>JSTOR provides access to more than 12 million academic journal articles, books, and primary sources in 75 disciplines.</a:t>
            </a:r>
          </a:p>
          <a:p>
            <a:pPr marL="0" indent="0" algn="ctr">
              <a:buNone/>
            </a:pPr>
            <a:r>
              <a:rPr lang="en-GB" dirty="0"/>
              <a:t>They help you explore a wide range of scholarly content consisting of a wide range of research. They collaborate with the academic community to help students connect with vital scholarly content while lowering costs, providing independent researchers with free and low-cost access to scholarship, and helping publishers reach new audiences and preserve their content for future generations.</a:t>
            </a:r>
          </a:p>
          <a:p>
            <a:pPr marL="0" indent="0" algn="ctr">
              <a:buNone/>
            </a:pPr>
            <a:r>
              <a:rPr lang="en-GB" dirty="0"/>
              <a:t>Academic reading represents the cutting edge of research and study, it places you at the forefront of your subjects. </a:t>
            </a:r>
          </a:p>
          <a:p>
            <a:pPr marL="0" indent="0" algn="ctr">
              <a:buNone/>
            </a:pPr>
            <a:endParaRPr lang="en-GB" dirty="0"/>
          </a:p>
        </p:txBody>
      </p:sp>
      <p:pic>
        <p:nvPicPr>
          <p:cNvPr id="9" name="Picture 2" descr="Image preview">
            <a:extLst>
              <a:ext uri="{FF2B5EF4-FFF2-40B4-BE49-F238E27FC236}">
                <a16:creationId xmlns:a16="http://schemas.microsoft.com/office/drawing/2014/main" id="{8566FC7D-1821-404F-A7C4-AC9FFC8792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65825"/>
            <a:ext cx="12192000" cy="892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61132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mage preview">
            <a:extLst>
              <a:ext uri="{FF2B5EF4-FFF2-40B4-BE49-F238E27FC236}">
                <a16:creationId xmlns:a16="http://schemas.microsoft.com/office/drawing/2014/main" id="{7A23ACC7-424C-43FA-931C-7076D08DFC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65825"/>
            <a:ext cx="12192000" cy="892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05B5CEE-F9FB-4B25-9F29-218CA072739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" t="9074" r="43586" b="5266"/>
          <a:stretch/>
        </p:blipFill>
        <p:spPr>
          <a:xfrm>
            <a:off x="-28136" y="-7541"/>
            <a:ext cx="12126745" cy="5917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52190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mage preview">
            <a:extLst>
              <a:ext uri="{FF2B5EF4-FFF2-40B4-BE49-F238E27FC236}">
                <a16:creationId xmlns:a16="http://schemas.microsoft.com/office/drawing/2014/main" id="{B7B2977E-97FB-4E7F-A1CE-1CE0ABE5FA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65825"/>
            <a:ext cx="12192000" cy="892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0FF4F6B8-BEEE-4DDF-9C56-2D1ACD4417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260" y="189229"/>
            <a:ext cx="6202680" cy="983615"/>
          </a:xfrm>
          <a:ln w="57150">
            <a:solidFill>
              <a:schemeClr val="tx1"/>
            </a:solidFill>
          </a:ln>
          <a:effectLst>
            <a:glow rad="101600">
              <a:srgbClr val="002060">
                <a:alpha val="60000"/>
              </a:srgbClr>
            </a:glow>
          </a:effectLst>
        </p:spPr>
        <p:txBody>
          <a:bodyPr>
            <a:normAutofit/>
          </a:bodyPr>
          <a:lstStyle/>
          <a:p>
            <a:pPr algn="ctr"/>
            <a:r>
              <a:rPr lang="en-GB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Why read for research?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F1196FB-E8B0-45BF-A983-9C4AF72708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5260" y="1348740"/>
            <a:ext cx="11841480" cy="4617085"/>
          </a:xfrm>
          <a:ln w="57150">
            <a:solidFill>
              <a:schemeClr val="tx1"/>
            </a:solidFill>
          </a:ln>
        </p:spPr>
        <p:txBody>
          <a:bodyPr>
            <a:normAutofit fontScale="92500" lnSpcReduction="10000"/>
          </a:bodyPr>
          <a:lstStyle/>
          <a:p>
            <a:r>
              <a:rPr lang="en-GB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2008 University of Nottingham study found that of 3,400 students reaching higher education, 67% were confident with academic reading prior to attending university. </a:t>
            </a:r>
          </a:p>
          <a:p>
            <a:r>
              <a:rPr lang="en-GB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2016 Harvard University study found that students starting academic reading earlier in their education (high school in America) were more confident in challenging ideas. </a:t>
            </a:r>
          </a:p>
          <a:p>
            <a:r>
              <a:rPr lang="en-GB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1998 study with the open university found that academic readers at KS4 and A level reported higher levels of “work place confidence” than non-readers. </a:t>
            </a:r>
          </a:p>
          <a:p>
            <a:r>
              <a:rPr lang="en-GB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Good practice for future learning, whether apprenticeship, A Levels or work based learning.</a:t>
            </a:r>
          </a:p>
        </p:txBody>
      </p:sp>
    </p:spTree>
    <p:extLst>
      <p:ext uri="{BB962C8B-B14F-4D97-AF65-F5344CB8AC3E}">
        <p14:creationId xmlns:p14="http://schemas.microsoft.com/office/powerpoint/2010/main" val="36265027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Our book recommendations | BookTrust">
            <a:extLst>
              <a:ext uri="{FF2B5EF4-FFF2-40B4-BE49-F238E27FC236}">
                <a16:creationId xmlns:a16="http://schemas.microsoft.com/office/drawing/2014/main" id="{8240A0DF-EA17-496A-B85D-B41778813A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6875" y="0"/>
            <a:ext cx="3739865" cy="2103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Image preview">
            <a:extLst>
              <a:ext uri="{FF2B5EF4-FFF2-40B4-BE49-F238E27FC236}">
                <a16:creationId xmlns:a16="http://schemas.microsoft.com/office/drawing/2014/main" id="{B7B2977E-97FB-4E7F-A1CE-1CE0ABE5FA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65825"/>
            <a:ext cx="12192000" cy="892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0FF4F6B8-BEEE-4DDF-9C56-2D1ACD4417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260" y="189229"/>
            <a:ext cx="6202680" cy="983615"/>
          </a:xfrm>
          <a:ln w="57150">
            <a:solidFill>
              <a:schemeClr val="tx1"/>
            </a:solidFill>
          </a:ln>
          <a:effectLst>
            <a:glow rad="101600">
              <a:srgbClr val="002060">
                <a:alpha val="60000"/>
              </a:srgbClr>
            </a:glow>
          </a:effectLst>
        </p:spPr>
        <p:txBody>
          <a:bodyPr>
            <a:normAutofit/>
          </a:bodyPr>
          <a:lstStyle/>
          <a:p>
            <a:pPr algn="ctr"/>
            <a:r>
              <a:rPr lang="en-GB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Transferable skills: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F1196FB-E8B0-45BF-A983-9C4AF72708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2012234"/>
            <a:ext cx="11841480" cy="3862151"/>
          </a:xfrm>
          <a:ln w="57150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GB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Independent study makes you a better organiser and a more efficient worker.</a:t>
            </a:r>
          </a:p>
          <a:p>
            <a:r>
              <a:rPr lang="en-GB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Interacting with challenging content develops your ability to adapt.</a:t>
            </a:r>
          </a:p>
          <a:p>
            <a:r>
              <a:rPr lang="en-GB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Confidence in discussing your subjects will increase.</a:t>
            </a:r>
          </a:p>
          <a:p>
            <a:r>
              <a:rPr lang="en-GB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Any advanced reading develops your subject specific vocabulary and understanding.</a:t>
            </a:r>
          </a:p>
          <a:p>
            <a:r>
              <a:rPr lang="en-GB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attitude of “I’ll lead the way” rather than “I need to be lead.”</a:t>
            </a:r>
          </a:p>
          <a:p>
            <a:endParaRPr lang="en-GB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150156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70733BE8179498FA8714FDB28CB3C" ma:contentTypeVersion="14" ma:contentTypeDescription="Create a new document." ma:contentTypeScope="" ma:versionID="ce1eb37f2a59e0a9ddf3d1de9bc1e8d8">
  <xsd:schema xmlns:xsd="http://www.w3.org/2001/XMLSchema" xmlns:xs="http://www.w3.org/2001/XMLSchema" xmlns:p="http://schemas.microsoft.com/office/2006/metadata/properties" xmlns:ns3="6925e06d-5bf7-40ef-b613-2de4150db5c2" xmlns:ns4="aff4038a-66e5-4721-983a-e0308e6d2563" targetNamespace="http://schemas.microsoft.com/office/2006/metadata/properties" ma:root="true" ma:fieldsID="72e456e2c8c32146c04cb46f04b519f8" ns3:_="" ns4:_="">
    <xsd:import namespace="6925e06d-5bf7-40ef-b613-2de4150db5c2"/>
    <xsd:import namespace="aff4038a-66e5-4721-983a-e0308e6d2563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LengthInSeconds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925e06d-5bf7-40ef-b613-2de4150db5c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1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ff4038a-66e5-4721-983a-e0308e6d2563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9036086-DF8F-49F6-9A53-B4890DD559D7}">
  <ds:schemaRefs>
    <ds:schemaRef ds:uri="http://purl.org/dc/terms/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dcmitype/"/>
    <ds:schemaRef ds:uri="http://schemas.microsoft.com/office/infopath/2007/PartnerControls"/>
    <ds:schemaRef ds:uri="http://www.w3.org/XML/1998/namespace"/>
    <ds:schemaRef ds:uri="http://schemas.openxmlformats.org/package/2006/metadata/core-properties"/>
    <ds:schemaRef ds:uri="aff4038a-66e5-4721-983a-e0308e6d2563"/>
    <ds:schemaRef ds:uri="6925e06d-5bf7-40ef-b613-2de4150db5c2"/>
  </ds:schemaRefs>
</ds:datastoreItem>
</file>

<file path=customXml/itemProps2.xml><?xml version="1.0" encoding="utf-8"?>
<ds:datastoreItem xmlns:ds="http://schemas.openxmlformats.org/officeDocument/2006/customXml" ds:itemID="{59DCE371-AC81-4984-A54B-2E8233E09C7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925e06d-5bf7-40ef-b613-2de4150db5c2"/>
    <ds:schemaRef ds:uri="aff4038a-66e5-4721-983a-e0308e6d256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D55F4E0-337E-451A-A383-F0A2B783B3A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649</Words>
  <Application>Microsoft Office PowerPoint</Application>
  <PresentationFormat>Widescreen</PresentationFormat>
  <Paragraphs>51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Office Theme</vt:lpstr>
      <vt:lpstr>PowerPoint Presentation</vt:lpstr>
      <vt:lpstr>What does the research say?</vt:lpstr>
      <vt:lpstr>Why read for pleasure?</vt:lpstr>
      <vt:lpstr>Should I make the time to read when I have exams?</vt:lpstr>
      <vt:lpstr>Access It:</vt:lpstr>
      <vt:lpstr>Reading for research: Jstor</vt:lpstr>
      <vt:lpstr>PowerPoint Presentation</vt:lpstr>
      <vt:lpstr>Why read for research?</vt:lpstr>
      <vt:lpstr>Transferable skills: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Mrs S Robinson-Kent (rSKE)</dc:creator>
  <cp:lastModifiedBy>Mrs K Doohan (jKD)</cp:lastModifiedBy>
  <cp:revision>4</cp:revision>
  <dcterms:created xsi:type="dcterms:W3CDTF">2022-10-31T10:16:48Z</dcterms:created>
  <dcterms:modified xsi:type="dcterms:W3CDTF">2022-11-24T15:11:55Z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0x010100AA370733BE8179498FA8714FDB28CB3C</vt:lpwstr>
  </property>
</Properties>
</file>