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10" d="100"/>
          <a:sy n="110"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BD8E578-83C7-4063-9D91-C6976997F12F}" type="datetimeFigureOut">
              <a:rPr lang="en-GB" smtClean="0"/>
              <a:t>25/11/2022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177524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D8E578-83C7-4063-9D91-C6976997F12F}" type="datetimeFigureOut">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349680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BD8E578-83C7-4063-9D91-C6976997F12F}"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313585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BD8E578-83C7-4063-9D91-C6976997F12F}"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2176534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D8E578-83C7-4063-9D91-C6976997F12F}"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186088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BD8E578-83C7-4063-9D91-C6976997F12F}" type="datetimeFigureOut">
              <a:rPr lang="en-GB" smtClean="0"/>
              <a:t>25/11/2022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3875904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BD8E578-83C7-4063-9D91-C6976997F12F}" type="datetimeFigureOut">
              <a:rPr lang="en-GB" smtClean="0"/>
              <a:t>25/11/2022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4027513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BD8E578-83C7-4063-9D91-C6976997F12F}"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1110805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BD8E578-83C7-4063-9D91-C6976997F12F}"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120093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D8E578-83C7-4063-9D91-C6976997F12F}"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416358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D8E578-83C7-4063-9D91-C6976997F12F}"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283018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D8E578-83C7-4063-9D91-C6976997F12F}" type="datetimeFigureOut">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253412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D8E578-83C7-4063-9D91-C6976997F12F}" type="datetimeFigureOut">
              <a:rPr lang="en-GB" smtClean="0"/>
              <a:t>25/11/2022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177557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D8E578-83C7-4063-9D91-C6976997F12F}" type="datetimeFigureOut">
              <a:rPr lang="en-GB" smtClean="0"/>
              <a:t>25/11/2022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136927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8E578-83C7-4063-9D91-C6976997F12F}" type="datetimeFigureOut">
              <a:rPr lang="en-GB" smtClean="0"/>
              <a:t>25/11/2022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215434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D8E578-83C7-4063-9D91-C6976997F12F}" type="datetimeFigureOut">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168986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D8E578-83C7-4063-9D91-C6976997F12F}" type="datetimeFigureOut">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B4F74E-1465-4DBB-81CD-409B18F1CC04}" type="slidenum">
              <a:rPr lang="en-GB" smtClean="0"/>
              <a:t>‹#›</a:t>
            </a:fld>
            <a:endParaRPr lang="en-GB"/>
          </a:p>
        </p:txBody>
      </p:sp>
    </p:spTree>
    <p:extLst>
      <p:ext uri="{BB962C8B-B14F-4D97-AF65-F5344CB8AC3E}">
        <p14:creationId xmlns:p14="http://schemas.microsoft.com/office/powerpoint/2010/main" val="141753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BD8E578-83C7-4063-9D91-C6976997F12F}" type="datetimeFigureOut">
              <a:rPr lang="en-GB" smtClean="0"/>
              <a:t>25/11/2022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EB4F74E-1465-4DBB-81CD-409B18F1CC04}" type="slidenum">
              <a:rPr lang="en-GB" smtClean="0"/>
              <a:t>‹#›</a:t>
            </a:fld>
            <a:endParaRPr lang="en-GB"/>
          </a:p>
        </p:txBody>
      </p:sp>
    </p:spTree>
    <p:extLst>
      <p:ext uri="{BB962C8B-B14F-4D97-AF65-F5344CB8AC3E}">
        <p14:creationId xmlns:p14="http://schemas.microsoft.com/office/powerpoint/2010/main" val="2606655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D0D34C-2046-4CC4-89A6-F2FA5E1A3CA7}"/>
              </a:ext>
            </a:extLst>
          </p:cNvPr>
          <p:cNvSpPr>
            <a:spLocks noGrp="1"/>
          </p:cNvSpPr>
          <p:nvPr>
            <p:ph type="subTitle" idx="1"/>
          </p:nvPr>
        </p:nvSpPr>
        <p:spPr>
          <a:xfrm>
            <a:off x="1683171" y="1988460"/>
            <a:ext cx="8825658" cy="861420"/>
          </a:xfrm>
        </p:spPr>
        <p:txBody>
          <a:bodyPr>
            <a:normAutofit/>
          </a:bodyPr>
          <a:lstStyle/>
          <a:p>
            <a:pPr algn="ctr"/>
            <a:r>
              <a:rPr lang="en-GB" sz="4400" b="1" dirty="0">
                <a:effectLst>
                  <a:outerShdw blurRad="38100" dist="38100" dir="2700000" algn="tl">
                    <a:srgbClr val="000000">
                      <a:alpha val="43137"/>
                    </a:srgbClr>
                  </a:outerShdw>
                </a:effectLst>
              </a:rPr>
              <a:t>REVISION TIPS from y12 </a:t>
            </a:r>
          </a:p>
        </p:txBody>
      </p:sp>
      <p:pic>
        <p:nvPicPr>
          <p:cNvPr id="4" name="Picture 2" descr="Image preview">
            <a:extLst>
              <a:ext uri="{FF2B5EF4-FFF2-40B4-BE49-F238E27FC236}">
                <a16:creationId xmlns:a16="http://schemas.microsoft.com/office/drawing/2014/main" id="{299B2DEF-4973-488C-90FB-D30C8103C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5650"/>
            <a:ext cx="1219200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33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F5DC1-40C9-439E-A529-5CBDC5CE0CEB}"/>
              </a:ext>
            </a:extLst>
          </p:cNvPr>
          <p:cNvSpPr>
            <a:spLocks noGrp="1"/>
          </p:cNvSpPr>
          <p:nvPr>
            <p:ph idx="1"/>
          </p:nvPr>
        </p:nvSpPr>
        <p:spPr>
          <a:xfrm>
            <a:off x="1090708" y="2155273"/>
            <a:ext cx="8825659" cy="3810552"/>
          </a:xfrm>
        </p:spPr>
        <p:txBody>
          <a:bodyPr>
            <a:normAutofit/>
          </a:bodyPr>
          <a:lstStyle/>
          <a:p>
            <a:r>
              <a:rPr lang="en-GB" dirty="0"/>
              <a:t>Breakfast sessions</a:t>
            </a:r>
          </a:p>
          <a:p>
            <a:pPr marL="0" indent="0">
              <a:buNone/>
            </a:pPr>
            <a:r>
              <a:rPr lang="en-GB" dirty="0"/>
              <a:t>These were before and during form on the morning of the exam for final pieces of revision and support from teachers to relax before. Breakfast snacks were provided by teachers as an incentive and good luck for us. These were only available for morning exams.</a:t>
            </a:r>
          </a:p>
          <a:p>
            <a:r>
              <a:rPr lang="en-GB" dirty="0"/>
              <a:t>Drop down days</a:t>
            </a:r>
          </a:p>
          <a:p>
            <a:pPr marL="0" indent="0">
              <a:buNone/>
            </a:pPr>
            <a:r>
              <a:rPr lang="en-GB" dirty="0"/>
              <a:t>These days were multiple periods of just being in one subject; this was mainly for core subjects yet were offered over a variety of them such as History. These were extremely helpful for having structured revision and getting the help that we all needed in the final run up to exams. These helped us to feel more confident about the final exam.</a:t>
            </a:r>
          </a:p>
          <a:p>
            <a:endParaRPr lang="en-GB" dirty="0"/>
          </a:p>
        </p:txBody>
      </p:sp>
      <p:pic>
        <p:nvPicPr>
          <p:cNvPr id="4" name="Picture 2" descr="Image preview">
            <a:extLst>
              <a:ext uri="{FF2B5EF4-FFF2-40B4-BE49-F238E27FC236}">
                <a16:creationId xmlns:a16="http://schemas.microsoft.com/office/drawing/2014/main" id="{33D98CB5-92AD-4C7B-B050-72169858C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27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9C13-13DF-4B4F-9BBB-0B9C8A5F5762}"/>
              </a:ext>
            </a:extLst>
          </p:cNvPr>
          <p:cNvSpPr>
            <a:spLocks noGrp="1"/>
          </p:cNvSpPr>
          <p:nvPr>
            <p:ph type="title"/>
          </p:nvPr>
        </p:nvSpPr>
        <p:spPr/>
        <p:txBody>
          <a:bodyPr/>
          <a:lstStyle/>
          <a:p>
            <a:r>
              <a:rPr lang="en-GB" b="1" dirty="0"/>
              <a:t>Value of independent organisation:</a:t>
            </a:r>
          </a:p>
        </p:txBody>
      </p:sp>
      <p:sp>
        <p:nvSpPr>
          <p:cNvPr id="3" name="Content Placeholder 2">
            <a:extLst>
              <a:ext uri="{FF2B5EF4-FFF2-40B4-BE49-F238E27FC236}">
                <a16:creationId xmlns:a16="http://schemas.microsoft.com/office/drawing/2014/main" id="{02352001-EDD4-4682-8B00-5C2F2AFA75EE}"/>
              </a:ext>
            </a:extLst>
          </p:cNvPr>
          <p:cNvSpPr>
            <a:spLocks noGrp="1"/>
          </p:cNvSpPr>
          <p:nvPr>
            <p:ph idx="1"/>
          </p:nvPr>
        </p:nvSpPr>
        <p:spPr/>
        <p:txBody>
          <a:bodyPr/>
          <a:lstStyle/>
          <a:p>
            <a:pPr marL="0" indent="0">
              <a:buNone/>
            </a:pPr>
            <a:r>
              <a:rPr lang="en-GB" dirty="0"/>
              <a:t>The formation of revision timetables were significantly important and using this to aid in creating a school/social life balance as it is vital that you give yourself time to relax and take a break. Your mental health and reduction of stress is one of the most important aspects to look at during this period. The idea of group study sessions with friends are one way to help create the balance between school and friends.</a:t>
            </a:r>
          </a:p>
          <a:p>
            <a:pPr marL="0" indent="0">
              <a:buNone/>
            </a:pPr>
            <a:r>
              <a:rPr lang="en-GB" dirty="0"/>
              <a:t>To manage the workload, starting early is important; start as soon as possible. This way you can cover all content before the exams and reduce the stress over covering it all. Packing your bag the night before is also a good way to feel as calm as possible the morning before an exam as you are not rushing trying to find everything needed for the exam.</a:t>
            </a:r>
          </a:p>
        </p:txBody>
      </p:sp>
      <p:pic>
        <p:nvPicPr>
          <p:cNvPr id="4" name="Picture 2" descr="Image preview">
            <a:extLst>
              <a:ext uri="{FF2B5EF4-FFF2-40B4-BE49-F238E27FC236}">
                <a16:creationId xmlns:a16="http://schemas.microsoft.com/office/drawing/2014/main" id="{40AF817E-5DCE-4622-A400-5ED2E497D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71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F312-14EC-4678-866A-5EDFD09FF85C}"/>
              </a:ext>
            </a:extLst>
          </p:cNvPr>
          <p:cNvSpPr>
            <a:spLocks noGrp="1"/>
          </p:cNvSpPr>
          <p:nvPr>
            <p:ph type="title"/>
          </p:nvPr>
        </p:nvSpPr>
        <p:spPr/>
        <p:txBody>
          <a:bodyPr/>
          <a:lstStyle/>
          <a:p>
            <a:r>
              <a:rPr lang="en-GB" b="1" dirty="0"/>
              <a:t>How parents can help:</a:t>
            </a:r>
          </a:p>
        </p:txBody>
      </p:sp>
      <p:sp>
        <p:nvSpPr>
          <p:cNvPr id="3" name="Content Placeholder 2">
            <a:extLst>
              <a:ext uri="{FF2B5EF4-FFF2-40B4-BE49-F238E27FC236}">
                <a16:creationId xmlns:a16="http://schemas.microsoft.com/office/drawing/2014/main" id="{CC664DF7-B95D-4FEF-8080-A0319E5A5666}"/>
              </a:ext>
            </a:extLst>
          </p:cNvPr>
          <p:cNvSpPr>
            <a:spLocks noGrp="1"/>
          </p:cNvSpPr>
          <p:nvPr>
            <p:ph idx="1"/>
          </p:nvPr>
        </p:nvSpPr>
        <p:spPr/>
        <p:txBody>
          <a:bodyPr>
            <a:normAutofit fontScale="92500" lnSpcReduction="20000"/>
          </a:bodyPr>
          <a:lstStyle/>
          <a:p>
            <a:pPr marL="0" indent="0">
              <a:buNone/>
            </a:pPr>
            <a:r>
              <a:rPr lang="en-GB" dirty="0"/>
              <a:t>There are a few ways that parents helped us during exam season:</a:t>
            </a:r>
          </a:p>
          <a:p>
            <a:r>
              <a:rPr lang="en-GB" dirty="0"/>
              <a:t>Breakfast prioritised </a:t>
            </a:r>
          </a:p>
          <a:p>
            <a:r>
              <a:rPr lang="en-GB" dirty="0"/>
              <a:t>Providing a quiet study area </a:t>
            </a:r>
          </a:p>
          <a:p>
            <a:r>
              <a:rPr lang="en-GB" dirty="0"/>
              <a:t>Quizzing and supporting active revision </a:t>
            </a:r>
          </a:p>
          <a:p>
            <a:r>
              <a:rPr lang="en-GB" dirty="0"/>
              <a:t>Checking in on stress and emotions </a:t>
            </a:r>
          </a:p>
          <a:p>
            <a:r>
              <a:rPr lang="en-GB" dirty="0"/>
              <a:t>Providing rewards </a:t>
            </a:r>
          </a:p>
          <a:p>
            <a:r>
              <a:rPr lang="en-GB" dirty="0"/>
              <a:t>Prioritising healthy eating and exercise</a:t>
            </a:r>
          </a:p>
          <a:p>
            <a:r>
              <a:rPr lang="en-GB" dirty="0"/>
              <a:t>Getting good quality sleep during exams </a:t>
            </a:r>
          </a:p>
          <a:p>
            <a:pPr marL="0" indent="0">
              <a:buNone/>
            </a:pPr>
            <a:r>
              <a:rPr lang="en-GB" dirty="0"/>
              <a:t>Just supporting your children and encouraging them is so important during this time. Take an interest in what they’re doing.</a:t>
            </a:r>
          </a:p>
        </p:txBody>
      </p:sp>
      <p:pic>
        <p:nvPicPr>
          <p:cNvPr id="4" name="Picture 2" descr="Image preview">
            <a:extLst>
              <a:ext uri="{FF2B5EF4-FFF2-40B4-BE49-F238E27FC236}">
                <a16:creationId xmlns:a16="http://schemas.microsoft.com/office/drawing/2014/main" id="{A70EB5A2-4213-4946-8D20-D7BFAF984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51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3785-63A4-4887-B2A1-646D02685FC9}"/>
              </a:ext>
            </a:extLst>
          </p:cNvPr>
          <p:cNvSpPr>
            <a:spLocks noGrp="1"/>
          </p:cNvSpPr>
          <p:nvPr>
            <p:ph type="title"/>
          </p:nvPr>
        </p:nvSpPr>
        <p:spPr/>
        <p:txBody>
          <a:bodyPr/>
          <a:lstStyle/>
          <a:p>
            <a:r>
              <a:rPr lang="en-GB" b="1" dirty="0"/>
              <a:t>English </a:t>
            </a:r>
          </a:p>
        </p:txBody>
      </p:sp>
      <p:sp>
        <p:nvSpPr>
          <p:cNvPr id="3" name="Content Placeholder 2">
            <a:extLst>
              <a:ext uri="{FF2B5EF4-FFF2-40B4-BE49-F238E27FC236}">
                <a16:creationId xmlns:a16="http://schemas.microsoft.com/office/drawing/2014/main" id="{0040D4A3-F96D-42C1-A21C-D049D1166468}"/>
              </a:ext>
            </a:extLst>
          </p:cNvPr>
          <p:cNvSpPr>
            <a:spLocks noGrp="1"/>
          </p:cNvSpPr>
          <p:nvPr>
            <p:ph idx="1"/>
          </p:nvPr>
        </p:nvSpPr>
        <p:spPr>
          <a:xfrm>
            <a:off x="399580" y="2338457"/>
            <a:ext cx="8825659" cy="3416300"/>
          </a:xfrm>
        </p:spPr>
        <p:txBody>
          <a:bodyPr>
            <a:normAutofit lnSpcReduction="10000"/>
          </a:bodyPr>
          <a:lstStyle/>
          <a:p>
            <a:pPr marL="0" indent="0">
              <a:buNone/>
            </a:pPr>
            <a:r>
              <a:rPr lang="en-GB" dirty="0"/>
              <a:t>Suggested tips for revising English:</a:t>
            </a:r>
          </a:p>
          <a:p>
            <a:r>
              <a:rPr lang="en-GB" dirty="0"/>
              <a:t>Mind-maps (quotes for characters and themes)</a:t>
            </a:r>
          </a:p>
          <a:p>
            <a:r>
              <a:rPr lang="en-GB" dirty="0"/>
              <a:t>Quote flashcards</a:t>
            </a:r>
          </a:p>
          <a:p>
            <a:r>
              <a:rPr lang="en-GB" dirty="0"/>
              <a:t>Past paper exam questions (both language and literature)</a:t>
            </a:r>
          </a:p>
          <a:p>
            <a:pPr marL="0" indent="0">
              <a:buNone/>
            </a:pPr>
            <a:endParaRPr lang="en-GB" dirty="0"/>
          </a:p>
          <a:p>
            <a:pPr marL="0" indent="0">
              <a:buNone/>
            </a:pPr>
            <a:r>
              <a:rPr lang="en-GB" dirty="0"/>
              <a:t>All these aided in the ability to learn the structure utilised for each question (especially for language papers) and mind-maps significantly helped for the learning of quotes for literature questions. Past papers helped also with the timings for each question and getting used to using such so by the time exams arrive I alongside others were fully prepared. </a:t>
            </a:r>
          </a:p>
        </p:txBody>
      </p:sp>
      <p:pic>
        <p:nvPicPr>
          <p:cNvPr id="1028" name="Picture 4" descr="AQA English Literature mock paper for Macbeth, Jekyll and Hyde and A  Christmas Carol | Teaching Resources">
            <a:extLst>
              <a:ext uri="{FF2B5EF4-FFF2-40B4-BE49-F238E27FC236}">
                <a16:creationId xmlns:a16="http://schemas.microsoft.com/office/drawing/2014/main" id="{FB698011-5994-4C40-8179-71499E6A8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541" y="2245691"/>
            <a:ext cx="2666793" cy="2001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preview">
            <a:extLst>
              <a:ext uri="{FF2B5EF4-FFF2-40B4-BE49-F238E27FC236}">
                <a16:creationId xmlns:a16="http://schemas.microsoft.com/office/drawing/2014/main" id="{0D7E1EB1-CF23-4524-B7B9-427D958AE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Christmas Carol - Key Quotes Revision Mind Maps - Characters and Themes |  Teaching Resources">
            <a:extLst>
              <a:ext uri="{FF2B5EF4-FFF2-40B4-BE49-F238E27FC236}">
                <a16:creationId xmlns:a16="http://schemas.microsoft.com/office/drawing/2014/main" id="{D80AF806-38F2-4B89-9DE5-7A7C34DE5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218" y="4496692"/>
            <a:ext cx="3071418" cy="217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16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5127-52E5-4FBD-A266-2855C4A25183}"/>
              </a:ext>
            </a:extLst>
          </p:cNvPr>
          <p:cNvSpPr>
            <a:spLocks noGrp="1"/>
          </p:cNvSpPr>
          <p:nvPr>
            <p:ph type="title"/>
          </p:nvPr>
        </p:nvSpPr>
        <p:spPr/>
        <p:txBody>
          <a:bodyPr/>
          <a:lstStyle/>
          <a:p>
            <a:r>
              <a:rPr lang="en-GB" b="1" dirty="0"/>
              <a:t>Maths </a:t>
            </a:r>
          </a:p>
        </p:txBody>
      </p:sp>
      <p:sp>
        <p:nvSpPr>
          <p:cNvPr id="3" name="Content Placeholder 2">
            <a:extLst>
              <a:ext uri="{FF2B5EF4-FFF2-40B4-BE49-F238E27FC236}">
                <a16:creationId xmlns:a16="http://schemas.microsoft.com/office/drawing/2014/main" id="{7EF6FC6B-F313-4D2A-8575-8B3BF3D22D11}"/>
              </a:ext>
            </a:extLst>
          </p:cNvPr>
          <p:cNvSpPr>
            <a:spLocks noGrp="1"/>
          </p:cNvSpPr>
          <p:nvPr>
            <p:ph idx="1"/>
          </p:nvPr>
        </p:nvSpPr>
        <p:spPr>
          <a:xfrm>
            <a:off x="479093" y="2468032"/>
            <a:ext cx="8825659" cy="3416300"/>
          </a:xfrm>
        </p:spPr>
        <p:txBody>
          <a:bodyPr/>
          <a:lstStyle/>
          <a:p>
            <a:pPr marL="0" indent="0">
              <a:buNone/>
            </a:pPr>
            <a:r>
              <a:rPr lang="en-GB" dirty="0"/>
              <a:t>The main way I revised for maths was the use of </a:t>
            </a:r>
            <a:r>
              <a:rPr lang="en-GB" b="1" dirty="0"/>
              <a:t>past papers </a:t>
            </a:r>
            <a:r>
              <a:rPr lang="en-GB" dirty="0"/>
              <a:t>provided by school weekly and furthermore online via various websites. </a:t>
            </a:r>
          </a:p>
          <a:p>
            <a:pPr marL="0" indent="0">
              <a:buNone/>
            </a:pPr>
            <a:r>
              <a:rPr lang="en-GB" dirty="0"/>
              <a:t>These aid to identify areas of weakness in specific topics e.g. bearings that you can find worksheets on and videos to work on this area for the final GCSE.</a:t>
            </a:r>
          </a:p>
          <a:p>
            <a:pPr marL="0" indent="0">
              <a:buNone/>
            </a:pPr>
            <a:r>
              <a:rPr lang="en-GB" dirty="0"/>
              <a:t>Websites such as my maths, Dr Frost, Hegarty maths and Maths and physics tutor also offer past papers that are marked as you go and tasks for targeting areas of weakness. </a:t>
            </a:r>
          </a:p>
        </p:txBody>
      </p:sp>
      <p:pic>
        <p:nvPicPr>
          <p:cNvPr id="5" name="Picture 2" descr="Image preview">
            <a:extLst>
              <a:ext uri="{FF2B5EF4-FFF2-40B4-BE49-F238E27FC236}">
                <a16:creationId xmlns:a16="http://schemas.microsoft.com/office/drawing/2014/main" id="{B0CACD4E-2738-4158-A1B4-34D9935DD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Edexcel 9-1 maths papers arranged by topic">
            <a:extLst>
              <a:ext uri="{FF2B5EF4-FFF2-40B4-BE49-F238E27FC236}">
                <a16:creationId xmlns:a16="http://schemas.microsoft.com/office/drawing/2014/main" id="{FB06D56A-3FDE-422F-86BE-4E4EAB4C7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5806" y="3021305"/>
            <a:ext cx="2485693" cy="351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2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E180-A9EB-4D4E-9E53-21E6CC08237F}"/>
              </a:ext>
            </a:extLst>
          </p:cNvPr>
          <p:cNvSpPr>
            <a:spLocks noGrp="1"/>
          </p:cNvSpPr>
          <p:nvPr>
            <p:ph type="title"/>
          </p:nvPr>
        </p:nvSpPr>
        <p:spPr/>
        <p:txBody>
          <a:bodyPr/>
          <a:lstStyle/>
          <a:p>
            <a:r>
              <a:rPr lang="en-GB" b="1" dirty="0"/>
              <a:t>Science</a:t>
            </a:r>
          </a:p>
        </p:txBody>
      </p:sp>
      <p:sp>
        <p:nvSpPr>
          <p:cNvPr id="3" name="Content Placeholder 2">
            <a:extLst>
              <a:ext uri="{FF2B5EF4-FFF2-40B4-BE49-F238E27FC236}">
                <a16:creationId xmlns:a16="http://schemas.microsoft.com/office/drawing/2014/main" id="{1FFD62B4-163A-4736-8368-FE5A1346FB65}"/>
              </a:ext>
            </a:extLst>
          </p:cNvPr>
          <p:cNvSpPr>
            <a:spLocks noGrp="1"/>
          </p:cNvSpPr>
          <p:nvPr>
            <p:ph idx="1"/>
          </p:nvPr>
        </p:nvSpPr>
        <p:spPr>
          <a:xfrm>
            <a:off x="346571" y="2468032"/>
            <a:ext cx="8825659" cy="3416300"/>
          </a:xfrm>
        </p:spPr>
        <p:txBody>
          <a:bodyPr>
            <a:normAutofit fontScale="92500" lnSpcReduction="20000"/>
          </a:bodyPr>
          <a:lstStyle/>
          <a:p>
            <a:pPr marL="0" indent="0">
              <a:buNone/>
            </a:pPr>
            <a:r>
              <a:rPr lang="en-GB" dirty="0"/>
              <a:t>For science, I used:</a:t>
            </a:r>
          </a:p>
          <a:p>
            <a:r>
              <a:rPr lang="en-GB" dirty="0"/>
              <a:t>Flashcards (for key terms, equations and steps for required practical)</a:t>
            </a:r>
          </a:p>
          <a:p>
            <a:r>
              <a:rPr lang="en-GB" dirty="0"/>
              <a:t>Past papers </a:t>
            </a:r>
          </a:p>
          <a:p>
            <a:r>
              <a:rPr lang="en-GB" dirty="0"/>
              <a:t>Mind-maps</a:t>
            </a:r>
          </a:p>
          <a:p>
            <a:r>
              <a:rPr lang="en-GB" dirty="0" err="1"/>
              <a:t>Educake</a:t>
            </a:r>
            <a:r>
              <a:rPr lang="en-GB" dirty="0"/>
              <a:t> (online website for specific areas of science)</a:t>
            </a:r>
          </a:p>
          <a:p>
            <a:r>
              <a:rPr lang="en-GB" dirty="0"/>
              <a:t>Whiteboard blurting</a:t>
            </a:r>
          </a:p>
          <a:p>
            <a:r>
              <a:rPr lang="en-GB" dirty="0"/>
              <a:t>Maths and physics tutor website</a:t>
            </a:r>
          </a:p>
          <a:p>
            <a:pPr marL="0" indent="0">
              <a:buNone/>
            </a:pPr>
            <a:endParaRPr lang="en-GB" dirty="0"/>
          </a:p>
          <a:p>
            <a:pPr marL="0" indent="0">
              <a:buNone/>
            </a:pPr>
            <a:r>
              <a:rPr lang="en-GB" dirty="0"/>
              <a:t>These helped to learn what the mark schemes expected for certain questions and the structure of the exam alongside the specific terms and equations needed for the exams. </a:t>
            </a:r>
          </a:p>
          <a:p>
            <a:endParaRPr lang="en-GB" dirty="0"/>
          </a:p>
        </p:txBody>
      </p:sp>
      <p:pic>
        <p:nvPicPr>
          <p:cNvPr id="3074" name="Picture 2" descr="AQA GCSE Biology (9-1) Mindmaps | Teaching Resources">
            <a:extLst>
              <a:ext uri="{FF2B5EF4-FFF2-40B4-BE49-F238E27FC236}">
                <a16:creationId xmlns:a16="http://schemas.microsoft.com/office/drawing/2014/main" id="{AC8E3C3C-3BA1-4F19-887C-422CBF89E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409" y="2471379"/>
            <a:ext cx="3503633" cy="20741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preview">
            <a:extLst>
              <a:ext uri="{FF2B5EF4-FFF2-40B4-BE49-F238E27FC236}">
                <a16:creationId xmlns:a16="http://schemas.microsoft.com/office/drawing/2014/main" id="{621D41F0-441D-4D71-B803-A571E7C6D9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ducake | Low stakes testing for students">
            <a:extLst>
              <a:ext uri="{FF2B5EF4-FFF2-40B4-BE49-F238E27FC236}">
                <a16:creationId xmlns:a16="http://schemas.microsoft.com/office/drawing/2014/main" id="{ECC2304D-1A0E-47E1-B57D-CF5355DFC2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304" y="5336243"/>
            <a:ext cx="3667125"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2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Quizlet logo and symbol, meaning, history, PNG">
            <a:extLst>
              <a:ext uri="{FF2B5EF4-FFF2-40B4-BE49-F238E27FC236}">
                <a16:creationId xmlns:a16="http://schemas.microsoft.com/office/drawing/2014/main" id="{C64A1E5D-924A-45F0-97B2-9FC34BB64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08" y="2637182"/>
            <a:ext cx="2827920" cy="15836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A41EF5-B520-4AD9-BB48-8096296DA0DF}"/>
              </a:ext>
            </a:extLst>
          </p:cNvPr>
          <p:cNvSpPr>
            <a:spLocks noGrp="1"/>
          </p:cNvSpPr>
          <p:nvPr>
            <p:ph type="title"/>
          </p:nvPr>
        </p:nvSpPr>
        <p:spPr/>
        <p:txBody>
          <a:bodyPr/>
          <a:lstStyle/>
          <a:p>
            <a:r>
              <a:rPr lang="en-GB" b="1" dirty="0"/>
              <a:t>History and Geography</a:t>
            </a:r>
          </a:p>
        </p:txBody>
      </p:sp>
      <p:sp>
        <p:nvSpPr>
          <p:cNvPr id="3" name="Content Placeholder 2">
            <a:extLst>
              <a:ext uri="{FF2B5EF4-FFF2-40B4-BE49-F238E27FC236}">
                <a16:creationId xmlns:a16="http://schemas.microsoft.com/office/drawing/2014/main" id="{DC545A9D-BB75-4E6B-945A-39C9AE02F763}"/>
              </a:ext>
            </a:extLst>
          </p:cNvPr>
          <p:cNvSpPr>
            <a:spLocks noGrp="1"/>
          </p:cNvSpPr>
          <p:nvPr>
            <p:ph idx="1"/>
          </p:nvPr>
        </p:nvSpPr>
        <p:spPr>
          <a:xfrm>
            <a:off x="439336" y="2183709"/>
            <a:ext cx="8825659" cy="3416300"/>
          </a:xfrm>
        </p:spPr>
        <p:txBody>
          <a:bodyPr>
            <a:normAutofit lnSpcReduction="10000"/>
          </a:bodyPr>
          <a:lstStyle/>
          <a:p>
            <a:pPr marL="0" indent="0">
              <a:buNone/>
            </a:pPr>
            <a:r>
              <a:rPr lang="en-GB" dirty="0"/>
              <a:t>Ways to revise for History include:</a:t>
            </a:r>
          </a:p>
          <a:p>
            <a:r>
              <a:rPr lang="en-GB" dirty="0"/>
              <a:t>Flash cards (detailing specific dates, individuals and terms)</a:t>
            </a:r>
          </a:p>
          <a:p>
            <a:r>
              <a:rPr lang="en-GB" dirty="0"/>
              <a:t>Past papers </a:t>
            </a:r>
          </a:p>
          <a:p>
            <a:r>
              <a:rPr lang="en-GB" dirty="0" err="1"/>
              <a:t>mindmaps</a:t>
            </a:r>
            <a:endParaRPr lang="en-GB" dirty="0"/>
          </a:p>
          <a:p>
            <a:r>
              <a:rPr lang="en-GB" dirty="0" err="1"/>
              <a:t>quizlet</a:t>
            </a:r>
            <a:endParaRPr lang="en-GB" dirty="0"/>
          </a:p>
          <a:p>
            <a:endParaRPr lang="en-GB" dirty="0"/>
          </a:p>
          <a:p>
            <a:pPr marL="0" indent="0">
              <a:buNone/>
            </a:pPr>
            <a:r>
              <a:rPr lang="en-GB" dirty="0"/>
              <a:t>For essay subjects the best way is to revise is doing practice the actual questions for each paper to get used to the timings and structure. This will also help with knowing the content as you become more comfortable knowing what term or piece of information to use and when.</a:t>
            </a:r>
          </a:p>
        </p:txBody>
      </p:sp>
      <p:pic>
        <p:nvPicPr>
          <p:cNvPr id="4098" name="Picture 2" descr="Edexcel GCSE 9-1 Cold War Exam, Feedback Sheet and Mark Scheme | Teaching  Resources">
            <a:extLst>
              <a:ext uri="{FF2B5EF4-FFF2-40B4-BE49-F238E27FC236}">
                <a16:creationId xmlns:a16="http://schemas.microsoft.com/office/drawing/2014/main" id="{8DFEDA94-9143-464E-A47C-A229BD127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1228" y="2325204"/>
            <a:ext cx="2218384" cy="31333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preview">
            <a:extLst>
              <a:ext uri="{FF2B5EF4-FFF2-40B4-BE49-F238E27FC236}">
                <a16:creationId xmlns:a16="http://schemas.microsoft.com/office/drawing/2014/main" id="{DC690B08-89EF-4F6C-964B-C5261A461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74207"/>
            <a:ext cx="12192000" cy="89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25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B966-FD2B-4BAC-B7D2-12E65CF8625D}"/>
              </a:ext>
            </a:extLst>
          </p:cNvPr>
          <p:cNvSpPr>
            <a:spLocks noGrp="1"/>
          </p:cNvSpPr>
          <p:nvPr>
            <p:ph type="title"/>
          </p:nvPr>
        </p:nvSpPr>
        <p:spPr/>
        <p:txBody>
          <a:bodyPr/>
          <a:lstStyle/>
          <a:p>
            <a:r>
              <a:rPr lang="en-GB" b="1" dirty="0"/>
              <a:t>Languages</a:t>
            </a:r>
          </a:p>
        </p:txBody>
      </p:sp>
      <p:sp>
        <p:nvSpPr>
          <p:cNvPr id="3" name="Content Placeholder 2">
            <a:extLst>
              <a:ext uri="{FF2B5EF4-FFF2-40B4-BE49-F238E27FC236}">
                <a16:creationId xmlns:a16="http://schemas.microsoft.com/office/drawing/2014/main" id="{65640B81-03A1-40D8-95CB-AFAA22FD984B}"/>
              </a:ext>
            </a:extLst>
          </p:cNvPr>
          <p:cNvSpPr>
            <a:spLocks noGrp="1"/>
          </p:cNvSpPr>
          <p:nvPr>
            <p:ph idx="1"/>
          </p:nvPr>
        </p:nvSpPr>
        <p:spPr>
          <a:xfrm>
            <a:off x="214049" y="2282501"/>
            <a:ext cx="8825659" cy="3416300"/>
          </a:xfrm>
        </p:spPr>
        <p:txBody>
          <a:bodyPr>
            <a:normAutofit/>
          </a:bodyPr>
          <a:lstStyle/>
          <a:p>
            <a:r>
              <a:rPr lang="en-GB" sz="2000" dirty="0"/>
              <a:t>Flashcards for vocabulary</a:t>
            </a:r>
          </a:p>
          <a:p>
            <a:r>
              <a:rPr lang="en-GB" sz="2000" dirty="0"/>
              <a:t>Practice papers to learn the structure and timings for each</a:t>
            </a:r>
          </a:p>
          <a:p>
            <a:r>
              <a:rPr lang="en-GB" sz="2000" dirty="0"/>
              <a:t>Pearson active learn</a:t>
            </a:r>
          </a:p>
          <a:p>
            <a:r>
              <a:rPr lang="en-GB" sz="2000" dirty="0"/>
              <a:t>Practicing speaking months in advance </a:t>
            </a:r>
          </a:p>
          <a:p>
            <a:pPr marL="0" indent="0">
              <a:buNone/>
            </a:pPr>
            <a:endParaRPr lang="en-GB" sz="2000" dirty="0"/>
          </a:p>
          <a:p>
            <a:pPr marL="0" indent="0">
              <a:buNone/>
            </a:pPr>
            <a:r>
              <a:rPr lang="en-GB" sz="2000" dirty="0"/>
              <a:t>The vocabulary and grammar aspects are important for all exam areas of this subject. These can be revised through all of these methods.</a:t>
            </a:r>
          </a:p>
        </p:txBody>
      </p:sp>
      <p:pic>
        <p:nvPicPr>
          <p:cNvPr id="5122" name="Picture 2" descr="ActiveLearn Primary getting started">
            <a:extLst>
              <a:ext uri="{FF2B5EF4-FFF2-40B4-BE49-F238E27FC236}">
                <a16:creationId xmlns:a16="http://schemas.microsoft.com/office/drawing/2014/main" id="{EE47B3D4-1C54-4D5E-A755-8A58F7460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708" y="2282501"/>
            <a:ext cx="2524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preview">
            <a:extLst>
              <a:ext uri="{FF2B5EF4-FFF2-40B4-BE49-F238E27FC236}">
                <a16:creationId xmlns:a16="http://schemas.microsoft.com/office/drawing/2014/main" id="{A6AE0AD3-9B1E-48AD-B5CA-C632AB8EC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QA La Identidad Regional A LEVEL SPANISH Mind Map | Teaching Resources">
            <a:extLst>
              <a:ext uri="{FF2B5EF4-FFF2-40B4-BE49-F238E27FC236}">
                <a16:creationId xmlns:a16="http://schemas.microsoft.com/office/drawing/2014/main" id="{C27C5410-CCE0-4645-9CE6-BC14E1B9D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0661" y="4694120"/>
            <a:ext cx="2822451" cy="168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21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4A7B-1ED6-42B5-BD79-2679C5942F1C}"/>
              </a:ext>
            </a:extLst>
          </p:cNvPr>
          <p:cNvSpPr>
            <a:spLocks noGrp="1"/>
          </p:cNvSpPr>
          <p:nvPr>
            <p:ph type="title"/>
          </p:nvPr>
        </p:nvSpPr>
        <p:spPr/>
        <p:txBody>
          <a:bodyPr/>
          <a:lstStyle/>
          <a:p>
            <a:r>
              <a:rPr lang="en-GB" b="1" dirty="0"/>
              <a:t>P.E.</a:t>
            </a:r>
          </a:p>
        </p:txBody>
      </p:sp>
      <p:sp>
        <p:nvSpPr>
          <p:cNvPr id="3" name="Content Placeholder 2">
            <a:extLst>
              <a:ext uri="{FF2B5EF4-FFF2-40B4-BE49-F238E27FC236}">
                <a16:creationId xmlns:a16="http://schemas.microsoft.com/office/drawing/2014/main" id="{0853A4AB-4617-49E2-A435-E70C47A39654}"/>
              </a:ext>
            </a:extLst>
          </p:cNvPr>
          <p:cNvSpPr>
            <a:spLocks noGrp="1"/>
          </p:cNvSpPr>
          <p:nvPr>
            <p:ph idx="1"/>
          </p:nvPr>
        </p:nvSpPr>
        <p:spPr/>
        <p:txBody>
          <a:bodyPr/>
          <a:lstStyle/>
          <a:p>
            <a:pPr marL="0" indent="0">
              <a:buNone/>
            </a:pPr>
            <a:r>
              <a:rPr lang="en-GB" dirty="0"/>
              <a:t>Ways to revise for PE :</a:t>
            </a:r>
          </a:p>
          <a:p>
            <a:r>
              <a:rPr lang="en-GB" dirty="0"/>
              <a:t>Mind-maps </a:t>
            </a:r>
          </a:p>
          <a:p>
            <a:r>
              <a:rPr lang="en-GB" dirty="0"/>
              <a:t>Past papers </a:t>
            </a:r>
          </a:p>
          <a:p>
            <a:endParaRPr lang="en-GB" dirty="0"/>
          </a:p>
          <a:p>
            <a:pPr marL="0" indent="0">
              <a:buNone/>
            </a:pPr>
            <a:r>
              <a:rPr lang="en-GB" dirty="0"/>
              <a:t>These helped me to learn the content needed and also practice the structure I would need for the final exam.</a:t>
            </a:r>
          </a:p>
        </p:txBody>
      </p:sp>
      <p:pic>
        <p:nvPicPr>
          <p:cNvPr id="6146" name="Picture 2" descr="GCSE Physical Education AQA Revision Mind Map | Teaching Resources">
            <a:extLst>
              <a:ext uri="{FF2B5EF4-FFF2-40B4-BE49-F238E27FC236}">
                <a16:creationId xmlns:a16="http://schemas.microsoft.com/office/drawing/2014/main" id="{4F311D44-1CCC-44EF-898F-1BF6728F7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049" y="1327150"/>
            <a:ext cx="3743631" cy="2650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preview">
            <a:extLst>
              <a:ext uri="{FF2B5EF4-FFF2-40B4-BE49-F238E27FC236}">
                <a16:creationId xmlns:a16="http://schemas.microsoft.com/office/drawing/2014/main" id="{FE60A2D6-68CC-4DE5-8F94-76BE4DD69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6163-1663-46B1-A598-E13461280EED}"/>
              </a:ext>
            </a:extLst>
          </p:cNvPr>
          <p:cNvSpPr>
            <a:spLocks noGrp="1"/>
          </p:cNvSpPr>
          <p:nvPr>
            <p:ph type="title"/>
          </p:nvPr>
        </p:nvSpPr>
        <p:spPr/>
        <p:txBody>
          <a:bodyPr/>
          <a:lstStyle/>
          <a:p>
            <a:r>
              <a:rPr lang="en-GB" b="1" dirty="0"/>
              <a:t>Revision help:</a:t>
            </a:r>
          </a:p>
        </p:txBody>
      </p:sp>
      <p:sp>
        <p:nvSpPr>
          <p:cNvPr id="3" name="Content Placeholder 2">
            <a:extLst>
              <a:ext uri="{FF2B5EF4-FFF2-40B4-BE49-F238E27FC236}">
                <a16:creationId xmlns:a16="http://schemas.microsoft.com/office/drawing/2014/main" id="{D9F0013C-1A3E-4103-B72C-32D8231A6259}"/>
              </a:ext>
            </a:extLst>
          </p:cNvPr>
          <p:cNvSpPr>
            <a:spLocks noGrp="1"/>
          </p:cNvSpPr>
          <p:nvPr>
            <p:ph idx="1"/>
          </p:nvPr>
        </p:nvSpPr>
        <p:spPr/>
        <p:txBody>
          <a:bodyPr/>
          <a:lstStyle/>
          <a:p>
            <a:r>
              <a:rPr lang="en-GB" dirty="0"/>
              <a:t>Period 6 revision sessions </a:t>
            </a:r>
          </a:p>
          <a:p>
            <a:pPr marL="0" indent="0">
              <a:buNone/>
            </a:pPr>
            <a:r>
              <a:rPr lang="en-GB" dirty="0"/>
              <a:t>These were ran by teachers after school from 3.30pm until 4.30pm and gave the ability to go over the weeks’ topics with the aid of teachers. Incentives of biscuits and other treats were provided. </a:t>
            </a:r>
          </a:p>
          <a:p>
            <a:r>
              <a:rPr lang="en-GB" dirty="0"/>
              <a:t>Intervention</a:t>
            </a:r>
          </a:p>
          <a:p>
            <a:pPr marL="0" indent="0">
              <a:buNone/>
            </a:pPr>
            <a:r>
              <a:rPr lang="en-GB" dirty="0"/>
              <a:t>Pupils were selected for form time intervention based on our performance in mock exams. This was usually for Maths, English and Science and gave us a last push before our GCSE. </a:t>
            </a:r>
          </a:p>
        </p:txBody>
      </p:sp>
      <p:pic>
        <p:nvPicPr>
          <p:cNvPr id="4" name="Picture 2" descr="Image preview">
            <a:extLst>
              <a:ext uri="{FF2B5EF4-FFF2-40B4-BE49-F238E27FC236}">
                <a16:creationId xmlns:a16="http://schemas.microsoft.com/office/drawing/2014/main" id="{B7B32FBC-F4DF-4460-AC75-C647B5C06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82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B3E8-E6CC-4B5C-931C-6C27B5ECAFA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A7EF673-0D56-4EB1-A733-98627FE73926}"/>
              </a:ext>
            </a:extLst>
          </p:cNvPr>
          <p:cNvSpPr>
            <a:spLocks noGrp="1"/>
          </p:cNvSpPr>
          <p:nvPr>
            <p:ph idx="1"/>
          </p:nvPr>
        </p:nvSpPr>
        <p:spPr>
          <a:xfrm>
            <a:off x="439336" y="2298699"/>
            <a:ext cx="8825659" cy="3863561"/>
          </a:xfrm>
        </p:spPr>
        <p:txBody>
          <a:bodyPr>
            <a:normAutofit fontScale="92500"/>
          </a:bodyPr>
          <a:lstStyle/>
          <a:p>
            <a:r>
              <a:rPr lang="en-GB" dirty="0"/>
              <a:t>SLT progress meeting </a:t>
            </a:r>
          </a:p>
          <a:p>
            <a:pPr marL="0" indent="0">
              <a:buNone/>
            </a:pPr>
            <a:r>
              <a:rPr lang="en-GB" dirty="0"/>
              <a:t>These were meetings with members of the SLT to talk about how we are getting on in lessons, go over mock results and talk about revision strategies that we are implementing at home. They gave further advice on other things to do. </a:t>
            </a:r>
          </a:p>
          <a:p>
            <a:r>
              <a:rPr lang="en-GB" dirty="0"/>
              <a:t>Post 16/ careers advice </a:t>
            </a:r>
          </a:p>
          <a:p>
            <a:pPr marL="0" indent="0">
              <a:buNone/>
            </a:pPr>
            <a:r>
              <a:rPr lang="en-GB" dirty="0"/>
              <a:t>These were also meetings with members of SLT to talk about future career options and the GCSEs and A-levels that we would need to do this. It also helped for those who didn’t know what career they wanted or were unsure on the path to take. </a:t>
            </a:r>
          </a:p>
          <a:p>
            <a:r>
              <a:rPr lang="en-GB" dirty="0"/>
              <a:t>Extended study time before exams </a:t>
            </a:r>
          </a:p>
          <a:p>
            <a:pPr marL="0" indent="0">
              <a:buNone/>
            </a:pPr>
            <a:r>
              <a:rPr lang="en-GB" dirty="0"/>
              <a:t>The ability for last minute revision before on the day of exams aided for final touch ups in knowledge alongside timings and structure.</a:t>
            </a:r>
          </a:p>
        </p:txBody>
      </p:sp>
      <p:pic>
        <p:nvPicPr>
          <p:cNvPr id="4" name="Picture 2" descr="Image preview">
            <a:extLst>
              <a:ext uri="{FF2B5EF4-FFF2-40B4-BE49-F238E27FC236}">
                <a16:creationId xmlns:a16="http://schemas.microsoft.com/office/drawing/2014/main" id="{FCE462C5-2071-4438-B6EC-2D0D84D79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65825"/>
            <a:ext cx="12192000" cy="89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39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70733BE8179498FA8714FDB28CB3C" ma:contentTypeVersion="14" ma:contentTypeDescription="Create a new document." ma:contentTypeScope="" ma:versionID="ce1eb37f2a59e0a9ddf3d1de9bc1e8d8">
  <xsd:schema xmlns:xsd="http://www.w3.org/2001/XMLSchema" xmlns:xs="http://www.w3.org/2001/XMLSchema" xmlns:p="http://schemas.microsoft.com/office/2006/metadata/properties" xmlns:ns3="6925e06d-5bf7-40ef-b613-2de4150db5c2" xmlns:ns4="aff4038a-66e5-4721-983a-e0308e6d2563" targetNamespace="http://schemas.microsoft.com/office/2006/metadata/properties" ma:root="true" ma:fieldsID="72e456e2c8c32146c04cb46f04b519f8" ns3:_="" ns4:_="">
    <xsd:import namespace="6925e06d-5bf7-40ef-b613-2de4150db5c2"/>
    <xsd:import namespace="aff4038a-66e5-4721-983a-e0308e6d25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5e06d-5bf7-40ef-b613-2de4150db5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f4038a-66e5-4721-983a-e0308e6d25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92EB8F-B62B-4AB1-A103-9F59A6D6642E}">
  <ds:schemaRefs>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aff4038a-66e5-4721-983a-e0308e6d2563"/>
    <ds:schemaRef ds:uri="6925e06d-5bf7-40ef-b613-2de4150db5c2"/>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2BA5F9C-2F35-4E3E-830D-D32FECEFF210}">
  <ds:schemaRefs>
    <ds:schemaRef ds:uri="http://schemas.microsoft.com/sharepoint/v3/contenttype/forms"/>
  </ds:schemaRefs>
</ds:datastoreItem>
</file>

<file path=customXml/itemProps3.xml><?xml version="1.0" encoding="utf-8"?>
<ds:datastoreItem xmlns:ds="http://schemas.openxmlformats.org/officeDocument/2006/customXml" ds:itemID="{67306D15-580B-4929-AE72-3645DCD2B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25e06d-5bf7-40ef-b613-2de4150db5c2"/>
    <ds:schemaRef ds:uri="aff4038a-66e5-4721-983a-e0308e6d2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137</TotalTime>
  <Words>966</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 Boardroom</vt:lpstr>
      <vt:lpstr>PowerPoint Presentation</vt:lpstr>
      <vt:lpstr>English </vt:lpstr>
      <vt:lpstr>Maths </vt:lpstr>
      <vt:lpstr>Science</vt:lpstr>
      <vt:lpstr>History and Geography</vt:lpstr>
      <vt:lpstr>Languages</vt:lpstr>
      <vt:lpstr>P.E.</vt:lpstr>
      <vt:lpstr>Revision help:</vt:lpstr>
      <vt:lpstr>PowerPoint Presentation</vt:lpstr>
      <vt:lpstr>PowerPoint Presentation</vt:lpstr>
      <vt:lpstr>Value of independent organisation:</vt:lpstr>
      <vt:lpstr>How parents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Progress Evening</dc:title>
  <dc:creator>Amelia Sutton (3496)</dc:creator>
  <cp:lastModifiedBy>Mrs K Doohan (jKD)</cp:lastModifiedBy>
  <cp:revision>15</cp:revision>
  <dcterms:created xsi:type="dcterms:W3CDTF">2022-11-07T10:19:09Z</dcterms:created>
  <dcterms:modified xsi:type="dcterms:W3CDTF">2022-11-25T09:02:34Z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0x010100AA370733BE8179498FA8714FDB28CB3C</vt:lpwstr>
  </property>
</Properties>
</file>