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24"/>
  </p:notesMasterIdLst>
  <p:sldIdLst>
    <p:sldId id="256" r:id="rId5"/>
    <p:sldId id="317" r:id="rId6"/>
    <p:sldId id="332" r:id="rId7"/>
    <p:sldId id="339" r:id="rId8"/>
    <p:sldId id="341" r:id="rId9"/>
    <p:sldId id="342" r:id="rId10"/>
    <p:sldId id="343" r:id="rId11"/>
    <p:sldId id="344" r:id="rId12"/>
    <p:sldId id="352" r:id="rId13"/>
    <p:sldId id="346" r:id="rId14"/>
    <p:sldId id="348" r:id="rId15"/>
    <p:sldId id="349" r:id="rId16"/>
    <p:sldId id="325" r:id="rId17"/>
    <p:sldId id="336" r:id="rId18"/>
    <p:sldId id="356" r:id="rId19"/>
    <p:sldId id="357" r:id="rId20"/>
    <p:sldId id="340" r:id="rId21"/>
    <p:sldId id="354" r:id="rId22"/>
    <p:sldId id="31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Ross" initials="MR" lastIdx="9" clrIdx="0">
    <p:extLst>
      <p:ext uri="{19B8F6BF-5375-455C-9EA6-DF929625EA0E}">
        <p15:presenceInfo xmlns:p15="http://schemas.microsoft.com/office/powerpoint/2012/main" userId="b5583333cfd3a565" providerId="Windows Live"/>
      </p:ext>
    </p:extLst>
  </p:cmAuthor>
  <p:cmAuthor id="2" name="Emma Berry" initials="EB" lastIdx="1" clrIdx="1">
    <p:extLst>
      <p:ext uri="{19B8F6BF-5375-455C-9EA6-DF929625EA0E}">
        <p15:presenceInfo xmlns:p15="http://schemas.microsoft.com/office/powerpoint/2012/main" userId="S-1-12-1-793777782-1082389635-4188577458-2944959137" providerId="AD"/>
      </p:ext>
    </p:extLst>
  </p:cmAuthor>
  <p:cmAuthor id="3" name="James Franklin" initials="JF" lastIdx="15" clrIdx="2">
    <p:extLst>
      <p:ext uri="{19B8F6BF-5375-455C-9EA6-DF929625EA0E}">
        <p15:presenceInfo xmlns:p15="http://schemas.microsoft.com/office/powerpoint/2012/main" userId="S::james.franklin@pgonline.co.uk::cf915d05-507f-491f-b4a6-b2aa085ee4b1" providerId="AD"/>
      </p:ext>
    </p:extLst>
  </p:cmAuthor>
  <p:cmAuthor id="4" name="Mike Bloys" initials="MB" lastIdx="9" clrIdx="3">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193"/>
    <a:srgbClr val="6236D2"/>
    <a:srgbClr val="48128A"/>
    <a:srgbClr val="02D145"/>
    <a:srgbClr val="E59456"/>
    <a:srgbClr val="006DCC"/>
    <a:srgbClr val="E0EDFD"/>
    <a:srgbClr val="C2C8F4"/>
    <a:srgbClr val="12C9F1"/>
    <a:srgbClr val="AC24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94F258-7464-4400-ACC8-74D6C838FD61}" v="1" dt="2018-11-21T12:31:30.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9" autoAdjust="0"/>
    <p:restoredTop sz="94660"/>
  </p:normalViewPr>
  <p:slideViewPr>
    <p:cSldViewPr snapToGrid="0">
      <p:cViewPr varScale="1">
        <p:scale>
          <a:sx n="106" d="100"/>
          <a:sy n="106" d="100"/>
        </p:scale>
        <p:origin x="1722" y="108"/>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1-22T10:27:49.944"/>
    </inkml:context>
    <inkml:brush xml:id="br0">
      <inkml:brushProperty name="width" value="0.05" units="cm"/>
      <inkml:brushProperty name="height" value="0.05" units="cm"/>
    </inkml:brush>
  </inkml:definitions>
  <inkml:trace contextRef="#ctx0" brushRef="#br0">-136 28 7155,'0'0'432,"0"0"-448,0 0 0,0 0 96,0 0-31,0 0-49,0 0 16,0 0-64,0 0-145,0 0-399,0 0-784,27 0-882,-27 0-975</inkml:trace>
  <inkml:trace contextRef="#ctx0" brushRef="#br0" timeOffset="-912">0 1 4578,'0'0'656,"0"0"-592,0 0 257,0 0 383,0 0-128,0 0-96,0 0-95,0 0-49,0 0 16,0 0-64,0 0 16,0 0-48,0 0-176,0 0-16,0 0-80,0 0 0,0 0-48,0 0-544,0 0-753,0 0-1744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58F26-6B38-48E1-9CEF-BEDD9511D179}" type="datetimeFigureOut">
              <a:rPr lang="en-US" smtClean="0"/>
              <a:t>1/5/2026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E7BC9-DBC3-4B57-94CD-C2ABF0B3EEE7}" type="slidenum">
              <a:rPr lang="en-US" smtClean="0"/>
              <a:t>‹#›</a:t>
            </a:fld>
            <a:endParaRPr lang="en-US"/>
          </a:p>
        </p:txBody>
      </p:sp>
    </p:spTree>
    <p:extLst>
      <p:ext uri="{BB962C8B-B14F-4D97-AF65-F5344CB8AC3E}">
        <p14:creationId xmlns:p14="http://schemas.microsoft.com/office/powerpoint/2010/main" val="177045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BE7BC9-DBC3-4B57-94CD-C2ABF0B3EEE7}" type="slidenum">
              <a:rPr lang="en-US" smtClean="0"/>
              <a:t>18</a:t>
            </a:fld>
            <a:endParaRPr lang="en-US"/>
          </a:p>
        </p:txBody>
      </p:sp>
    </p:spTree>
    <p:extLst>
      <p:ext uri="{BB962C8B-B14F-4D97-AF65-F5344CB8AC3E}">
        <p14:creationId xmlns:p14="http://schemas.microsoft.com/office/powerpoint/2010/main" val="512146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image" Target="../media/image2.jpg"/><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2219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412BA6-0FE1-4711-B5A2-20CE43B1C32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10141"/>
          <a:stretch/>
        </p:blipFill>
        <p:spPr>
          <a:xfrm>
            <a:off x="0" y="0"/>
            <a:ext cx="9144000" cy="6162541"/>
          </a:xfrm>
          <a:prstGeom prst="rect">
            <a:avLst/>
          </a:prstGeom>
        </p:spPr>
      </p:pic>
    </p:spTree>
    <p:extLst>
      <p:ext uri="{BB962C8B-B14F-4D97-AF65-F5344CB8AC3E}">
        <p14:creationId xmlns:p14="http://schemas.microsoft.com/office/powerpoint/2010/main" val="17020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48128A"/>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268990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214723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2D145"/>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23309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80164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8128A"/>
                </a:solidFill>
                <a:latin typeface="Arial"/>
                <a:cs typeface="Arial"/>
              </a:defRPr>
            </a:lvl2pPr>
            <a:lvl3pPr marL="723900" indent="-279400">
              <a:lnSpc>
                <a:spcPct val="100000"/>
              </a:lnSpc>
              <a:buFont typeface="Arial"/>
              <a:buChar char="•"/>
              <a:defRPr lang="en-US" sz="2000" kern="1200" baseline="0" dirty="0" smtClean="0">
                <a:solidFill>
                  <a:srgbClr val="02D14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AA000027-585A-4DCE-968E-ED49D16A3ED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525"/>
            <a:ext cx="9144000" cy="646176"/>
          </a:xfrm>
          <a:prstGeom prst="rect">
            <a:avLst/>
          </a:prstGeom>
        </p:spPr>
      </p:pic>
      <p:sp>
        <p:nvSpPr>
          <p:cNvPr id="7" name="TextBox 6">
            <a:extLst>
              <a:ext uri="{FF2B5EF4-FFF2-40B4-BE49-F238E27FC236}">
                <a16:creationId xmlns:a16="http://schemas.microsoft.com/office/drawing/2014/main" id="{7845AF07-14B4-4021-8377-9B39CB3E29D4}"/>
              </a:ext>
            </a:extLst>
          </p:cNvPr>
          <p:cNvSpPr txBox="1"/>
          <p:nvPr userDrawn="1"/>
        </p:nvSpPr>
        <p:spPr>
          <a:xfrm>
            <a:off x="752495" y="156700"/>
            <a:ext cx="8067635" cy="452432"/>
          </a:xfrm>
          <a:prstGeom prst="rect">
            <a:avLst/>
          </a:prstGeom>
          <a:noFill/>
          <a:effectLst>
            <a:glow rad="228600">
              <a:schemeClr val="accent3">
                <a:satMod val="175000"/>
                <a:alpha val="40000"/>
              </a:schemeClr>
            </a:glow>
          </a:effectLst>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Computer Science</a:t>
            </a:r>
          </a:p>
        </p:txBody>
      </p:sp>
    </p:spTree>
    <p:extLst>
      <p:ext uri="{BB962C8B-B14F-4D97-AF65-F5344CB8AC3E}">
        <p14:creationId xmlns:p14="http://schemas.microsoft.com/office/powerpoint/2010/main" val="3842507570"/>
      </p:ext>
    </p:extLst>
  </p:cSld>
  <p:clrMapOvr>
    <a:masterClrMapping/>
  </p:clrMapOvr>
  <p:extLst>
    <p:ext uri="{DCECCB84-F9BA-43D5-87BE-67443E8EF086}">
      <p15:sldGuideLst xmlns:p15="http://schemas.microsoft.com/office/powerpoint/2012/main">
        <p15:guide id="1" pos="2880" userDrawn="1">
          <p15:clr>
            <a:srgbClr val="FBAE40"/>
          </p15:clr>
        </p15:guide>
        <p15:guide id="2" pos="55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F57461-4D6D-421E-B509-A35C787FC5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525"/>
            <a:ext cx="9144000" cy="646176"/>
          </a:xfrm>
          <a:prstGeom prst="rect">
            <a:avLst/>
          </a:prstGeom>
        </p:spPr>
      </p:pic>
      <p:pic>
        <p:nvPicPr>
          <p:cNvPr id="4" name="Picture 3">
            <a:extLst>
              <a:ext uri="{FF2B5EF4-FFF2-40B4-BE49-F238E27FC236}">
                <a16:creationId xmlns:a16="http://schemas.microsoft.com/office/drawing/2014/main" id="{28D8E0D6-D986-48C0-BFB5-BDDE4B75A75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25"/>
            <a:ext cx="9144000" cy="646176"/>
          </a:xfrm>
          <a:prstGeom prst="rect">
            <a:avLst/>
          </a:prstGeom>
        </p:spPr>
      </p:pic>
      <p:sp>
        <p:nvSpPr>
          <p:cNvPr id="6" name="TextBox 5">
            <a:extLst>
              <a:ext uri="{FF2B5EF4-FFF2-40B4-BE49-F238E27FC236}">
                <a16:creationId xmlns:a16="http://schemas.microsoft.com/office/drawing/2014/main" id="{9D465AE1-A35F-4439-B10E-2C6CBD3F5EEC}"/>
              </a:ext>
            </a:extLst>
          </p:cNvPr>
          <p:cNvSpPr txBox="1"/>
          <p:nvPr userDrawn="1"/>
        </p:nvSpPr>
        <p:spPr>
          <a:xfrm>
            <a:off x="752495" y="156700"/>
            <a:ext cx="8067635" cy="452432"/>
          </a:xfrm>
          <a:prstGeom prst="rect">
            <a:avLst/>
          </a:prstGeom>
          <a:noFill/>
          <a:effectLst>
            <a:glow rad="228600">
              <a:schemeClr val="accent3">
                <a:satMod val="175000"/>
                <a:alpha val="40000"/>
              </a:schemeClr>
            </a:glow>
          </a:effectLst>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Computer Science</a:t>
            </a:r>
          </a:p>
        </p:txBody>
      </p:sp>
    </p:spTree>
    <p:extLst>
      <p:ext uri="{BB962C8B-B14F-4D97-AF65-F5344CB8AC3E}">
        <p14:creationId xmlns:p14="http://schemas.microsoft.com/office/powerpoint/2010/main" val="292425747"/>
      </p:ext>
    </p:extLst>
  </p:cSld>
  <p:clrMapOvr>
    <a:masterClrMapping/>
  </p:clrMapOvr>
  <p:extLst>
    <p:ext uri="{DCECCB84-F9BA-43D5-87BE-67443E8EF086}">
      <p15:sldGuideLst xmlns:p15="http://schemas.microsoft.com/office/powerpoint/2012/main">
        <p15:guide id="1" pos="2880">
          <p15:clr>
            <a:srgbClr val="FBAE40"/>
          </p15:clr>
        </p15:guide>
        <p15:guide id="2" pos="55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9B2162-3F98-470B-90C9-9372697CF7E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525"/>
            <a:ext cx="9144000" cy="646176"/>
          </a:xfrm>
          <a:prstGeom prst="rect">
            <a:avLst/>
          </a:prstGeom>
        </p:spPr>
      </p:pic>
      <p:sp>
        <p:nvSpPr>
          <p:cNvPr id="5" name="TextBox 4">
            <a:extLst>
              <a:ext uri="{FF2B5EF4-FFF2-40B4-BE49-F238E27FC236}">
                <a16:creationId xmlns:a16="http://schemas.microsoft.com/office/drawing/2014/main" id="{D6AD7D2C-9C9D-4EB9-89DB-EC2FD868E829}"/>
              </a:ext>
            </a:extLst>
          </p:cNvPr>
          <p:cNvSpPr txBox="1"/>
          <p:nvPr userDrawn="1"/>
        </p:nvSpPr>
        <p:spPr>
          <a:xfrm>
            <a:off x="752495" y="156700"/>
            <a:ext cx="8067635" cy="452432"/>
          </a:xfrm>
          <a:prstGeom prst="rect">
            <a:avLst/>
          </a:prstGeom>
          <a:noFill/>
          <a:effectLst>
            <a:glow rad="228600">
              <a:schemeClr val="accent3">
                <a:satMod val="175000"/>
                <a:alpha val="40000"/>
              </a:schemeClr>
            </a:glow>
          </a:effectLst>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Computer Science</a:t>
            </a:r>
          </a:p>
        </p:txBody>
      </p:sp>
    </p:spTree>
    <p:extLst>
      <p:ext uri="{BB962C8B-B14F-4D97-AF65-F5344CB8AC3E}">
        <p14:creationId xmlns:p14="http://schemas.microsoft.com/office/powerpoint/2010/main" val="2389590157"/>
      </p:ext>
    </p:extLst>
  </p:cSld>
  <p:clrMapOvr>
    <a:masterClrMapping/>
  </p:clrMapOvr>
  <p:extLst>
    <p:ext uri="{DCECCB84-F9BA-43D5-87BE-67443E8EF086}">
      <p15:sldGuideLst xmlns:p15="http://schemas.microsoft.com/office/powerpoint/2012/main">
        <p15:guide id="1" pos="2880">
          <p15:clr>
            <a:srgbClr val="FBAE40"/>
          </p15:clr>
        </p15:guide>
        <p15:guide id="2" pos="55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6D6A99"/>
                </a:solidFill>
                <a:latin typeface="Arial"/>
                <a:ea typeface="+mn-ea"/>
                <a:cs typeface="Arial"/>
              </a:defRPr>
            </a:lvl2pPr>
            <a:lvl3pPr marL="723900" indent="-279400">
              <a:lnSpc>
                <a:spcPct val="100000"/>
              </a:lnSpc>
              <a:buFont typeface="Arial"/>
              <a:buChar char="•"/>
              <a:defRPr lang="en-US" sz="2000" kern="1200" baseline="0" dirty="0">
                <a:solidFill>
                  <a:srgbClr val="DDBC6D"/>
                </a:solidFill>
                <a:latin typeface="Arial"/>
                <a:ea typeface="+mn-ea"/>
                <a:cs typeface="Arial"/>
              </a:defRPr>
            </a:lvl3pPr>
          </a:lstStyle>
          <a:p>
            <a:pPr lvl="0"/>
            <a:r>
              <a:rPr lang="en-US"/>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a:t>Second level</a:t>
            </a:r>
          </a:p>
          <a:p>
            <a:pPr marL="723900" lvl="2" indent="-279400" algn="l" defTabSz="914400" rtl="0" eaLnBrk="1" latinLnBrk="0" hangingPunct="1">
              <a:lnSpc>
                <a:spcPct val="100000"/>
              </a:lnSpc>
              <a:spcBef>
                <a:spcPts val="500"/>
              </a:spcBef>
              <a:buFont typeface="Arial"/>
              <a:buChar char="•"/>
            </a:pPr>
            <a:r>
              <a:rPr lang="en-US"/>
              <a:t>Third level</a:t>
            </a:r>
          </a:p>
        </p:txBody>
      </p:sp>
      <p:pic>
        <p:nvPicPr>
          <p:cNvPr id="5" name="Picture 4">
            <a:extLst>
              <a:ext uri="{FF2B5EF4-FFF2-40B4-BE49-F238E27FC236}">
                <a16:creationId xmlns:a16="http://schemas.microsoft.com/office/drawing/2014/main" id="{F52181AC-953F-4C6E-B254-A37ABFDFB12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525"/>
            <a:ext cx="9144000" cy="646176"/>
          </a:xfrm>
          <a:prstGeom prst="rect">
            <a:avLst/>
          </a:prstGeom>
        </p:spPr>
      </p:pic>
      <p:sp>
        <p:nvSpPr>
          <p:cNvPr id="7" name="TextBox 6">
            <a:extLst>
              <a:ext uri="{FF2B5EF4-FFF2-40B4-BE49-F238E27FC236}">
                <a16:creationId xmlns:a16="http://schemas.microsoft.com/office/drawing/2014/main" id="{7BEE6BF9-6643-4A58-82C8-73095D8E3326}"/>
              </a:ext>
            </a:extLst>
          </p:cNvPr>
          <p:cNvSpPr txBox="1"/>
          <p:nvPr userDrawn="1"/>
        </p:nvSpPr>
        <p:spPr>
          <a:xfrm>
            <a:off x="752495" y="156700"/>
            <a:ext cx="8067635" cy="452432"/>
          </a:xfrm>
          <a:prstGeom prst="rect">
            <a:avLst/>
          </a:prstGeom>
          <a:noFill/>
          <a:effectLst>
            <a:glow rad="228600">
              <a:schemeClr val="accent3">
                <a:satMod val="175000"/>
                <a:alpha val="40000"/>
              </a:schemeClr>
            </a:glow>
          </a:effectLst>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Computer Science</a:t>
            </a:r>
          </a:p>
        </p:txBody>
      </p:sp>
    </p:spTree>
    <p:extLst>
      <p:ext uri="{BB962C8B-B14F-4D97-AF65-F5344CB8AC3E}">
        <p14:creationId xmlns:p14="http://schemas.microsoft.com/office/powerpoint/2010/main" val="336371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308153" y="897902"/>
            <a:ext cx="4068000" cy="5693866"/>
          </a:xfrm>
          <a:prstGeom prst="rect">
            <a:avLst/>
          </a:prstGeom>
        </p:spPr>
        <p:txBody>
          <a:bodyPr wrap="square" lIns="0" tIns="0" rIns="0" bIns="0">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presentation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PowerPoint presentation and other associated files distributed with it are supplied to you by PG Online Limited under licence and may be used and copied by you only in accordance with the terms of the licence. Except as expressly permitted by the licence, no part of the materials distributed with this presentation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Arial"/>
              </a:rPr>
              <a:t>Acknowledgements</a:t>
            </a:r>
            <a:endParaRPr kumimoji="0" lang="en-GB" sz="1200" b="1" i="0" u="none" strike="noStrike" kern="1200" cap="none" spc="0" normalizeH="0" baseline="0" noProof="0" dirty="0">
              <a:ln>
                <a:noFill/>
              </a:ln>
              <a:solidFill>
                <a:schemeClr val="bg1"/>
              </a:solidFill>
              <a:effectLst/>
              <a:uLnTx/>
              <a:uFillTx/>
              <a:latin typeface="+mn-lt"/>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a:rPr>
              <a:t>PG Online Limited would like to thank all contributors for their kind permission to reproduce their photographs or images, screenshots of their websites or other copyright material in the PowerPoint  presentation.</a:t>
            </a:r>
          </a:p>
          <a:p>
            <a:pPr marL="0" marR="0" lvl="0" indent="0" algn="just" defTabSz="457200" rtl="0" eaLnBrk="1" fontAlgn="auto" latinLnBrk="0" hangingPunct="1">
              <a:lnSpc>
                <a:spcPct val="100000"/>
              </a:lnSpc>
              <a:spcBef>
                <a:spcPts val="0"/>
              </a:spcBef>
              <a:spcAft>
                <a:spcPts val="600"/>
              </a:spcAft>
              <a:buClrTx/>
              <a:buSzTx/>
              <a:buFont typeface="Arial"/>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a:rPr>
              <a:t>Robot image © </a:t>
            </a:r>
            <a:r>
              <a:rPr kumimoji="0" lang="it-IT" sz="1200" b="0" i="0" u="none" strike="noStrike" kern="1200" cap="none" spc="0" normalizeH="0" baseline="0" noProof="0" dirty="0">
                <a:ln>
                  <a:noFill/>
                </a:ln>
                <a:solidFill>
                  <a:schemeClr val="bg1"/>
                </a:solidFill>
                <a:effectLst/>
                <a:uLnTx/>
                <a:uFillTx/>
                <a:latin typeface="+mn-lt"/>
                <a:ea typeface="+mn-ea"/>
                <a:cs typeface="Arial"/>
              </a:rPr>
              <a:t>Antonello Marangi / Shutterstock.com</a:t>
            </a:r>
          </a:p>
          <a:p>
            <a:pPr marL="0" marR="0" lvl="0" indent="0" algn="just" defTabSz="457200" rtl="0" eaLnBrk="1" fontAlgn="auto" latinLnBrk="0" hangingPunct="1">
              <a:lnSpc>
                <a:spcPct val="100000"/>
              </a:lnSpc>
              <a:spcBef>
                <a:spcPts val="0"/>
              </a:spcBef>
              <a:spcAft>
                <a:spcPts val="600"/>
              </a:spcAft>
              <a:buClrTx/>
              <a:buSzTx/>
              <a:buFont typeface="Arial"/>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a:rPr>
              <a:t>Apple Pay image © </a:t>
            </a:r>
            <a:r>
              <a:rPr kumimoji="0" lang="en-US" sz="1200" b="0" i="0" u="none" strike="noStrike" kern="1200" cap="none" spc="0" normalizeH="0" baseline="0" noProof="0" dirty="0" err="1">
                <a:ln>
                  <a:noFill/>
                </a:ln>
                <a:solidFill>
                  <a:schemeClr val="bg1"/>
                </a:solidFill>
                <a:effectLst/>
                <a:uLnTx/>
                <a:uFillTx/>
                <a:latin typeface="+mn-lt"/>
                <a:ea typeface="+mn-ea"/>
                <a:cs typeface="Arial"/>
              </a:rPr>
              <a:t>Bloomicon</a:t>
            </a:r>
            <a:r>
              <a:rPr kumimoji="0" lang="en-US" sz="1200" b="0" i="0" u="none" strike="noStrike" kern="1200" cap="none" spc="0" normalizeH="0" baseline="0" noProof="0" dirty="0">
                <a:ln>
                  <a:noFill/>
                </a:ln>
                <a:solidFill>
                  <a:schemeClr val="bg1"/>
                </a:solidFill>
                <a:effectLst/>
                <a:uLnTx/>
                <a:uFillTx/>
                <a:latin typeface="+mn-lt"/>
                <a:ea typeface="+mn-ea"/>
                <a:cs typeface="Arial"/>
              </a:rPr>
              <a:t> / Shutterstock.com</a:t>
            </a:r>
            <a:endParaRPr kumimoji="0" lang="it-IT" sz="1200" b="0" i="0" u="none" strike="noStrike" kern="1200" cap="none" spc="0" normalizeH="0" baseline="0" noProof="0" dirty="0">
              <a:ln>
                <a:noFill/>
              </a:ln>
              <a:solidFill>
                <a:schemeClr val="bg1"/>
              </a:solidFill>
              <a:effectLst/>
              <a:uLnTx/>
              <a:uFillTx/>
              <a:latin typeface="+mn-lt"/>
              <a:ea typeface="+mn-ea"/>
              <a:cs typeface="Arial"/>
            </a:endParaRPr>
          </a:p>
          <a:p>
            <a:pPr marL="0" marR="0" lvl="0" indent="0" algn="just" defTabSz="457200" rtl="0" eaLnBrk="1" fontAlgn="auto" latinLnBrk="0" hangingPunct="1">
              <a:lnSpc>
                <a:spcPct val="100000"/>
              </a:lnSpc>
              <a:spcBef>
                <a:spcPts val="0"/>
              </a:spcBef>
              <a:spcAft>
                <a:spcPts val="600"/>
              </a:spcAft>
              <a:buClrTx/>
              <a:buSzTx/>
              <a:buFont typeface="Arial"/>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a:rPr>
              <a:t>Snapchat image © </a:t>
            </a:r>
            <a:r>
              <a:rPr kumimoji="0" lang="en-US" sz="1200" b="0" i="0" u="none" strike="noStrike" kern="1200" cap="none" spc="0" normalizeH="0" baseline="0" noProof="0" dirty="0" err="1">
                <a:ln>
                  <a:noFill/>
                </a:ln>
                <a:solidFill>
                  <a:schemeClr val="bg1"/>
                </a:solidFill>
                <a:effectLst/>
                <a:uLnTx/>
                <a:uFillTx/>
                <a:latin typeface="+mn-lt"/>
                <a:ea typeface="+mn-ea"/>
                <a:cs typeface="Arial"/>
              </a:rPr>
              <a:t>Georgejmclittle</a:t>
            </a:r>
            <a:r>
              <a:rPr kumimoji="0" lang="en-US" sz="1200" b="0" i="0" u="none" strike="noStrike" kern="1200" cap="none" spc="0" normalizeH="0" baseline="0" noProof="0" dirty="0">
                <a:ln>
                  <a:noFill/>
                </a:ln>
                <a:solidFill>
                  <a:schemeClr val="bg1"/>
                </a:solidFill>
                <a:effectLst/>
                <a:uLnTx/>
                <a:uFillTx/>
                <a:latin typeface="+mn-lt"/>
                <a:ea typeface="+mn-ea"/>
                <a:cs typeface="Arial"/>
              </a:rPr>
              <a:t> / Shutterstock.com</a:t>
            </a:r>
          </a:p>
          <a:p>
            <a:pPr marL="0" marR="0" lvl="0" indent="0" algn="just" defTabSz="457200" rtl="0" eaLnBrk="1" fontAlgn="auto" latinLnBrk="0" hangingPunct="1">
              <a:lnSpc>
                <a:spcPct val="100000"/>
              </a:lnSpc>
              <a:spcBef>
                <a:spcPts val="0"/>
              </a:spcBef>
              <a:spcAft>
                <a:spcPts val="600"/>
              </a:spcAft>
              <a:buClrTx/>
              <a:buSzTx/>
              <a:buFont typeface="Arial"/>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a:rPr>
              <a:t>PS4 image © George </a:t>
            </a:r>
            <a:r>
              <a:rPr kumimoji="0" lang="en-US" sz="1200" b="0" i="0" u="none" strike="noStrike" kern="1200" cap="none" spc="0" normalizeH="0" baseline="0" noProof="0" dirty="0" err="1">
                <a:ln>
                  <a:noFill/>
                </a:ln>
                <a:solidFill>
                  <a:schemeClr val="bg1"/>
                </a:solidFill>
                <a:effectLst/>
                <a:uLnTx/>
                <a:uFillTx/>
                <a:latin typeface="+mn-lt"/>
                <a:ea typeface="+mn-ea"/>
                <a:cs typeface="Arial"/>
              </a:rPr>
              <a:t>Dolgikh</a:t>
            </a:r>
            <a:r>
              <a:rPr kumimoji="0" lang="en-US" sz="1200" b="0" i="0" u="none" strike="noStrike" kern="1200" cap="none" spc="0" normalizeH="0" baseline="0" noProof="0" dirty="0">
                <a:ln>
                  <a:noFill/>
                </a:ln>
                <a:solidFill>
                  <a:schemeClr val="bg1"/>
                </a:solidFill>
                <a:effectLst/>
                <a:uLnTx/>
                <a:uFillTx/>
                <a:latin typeface="+mn-lt"/>
                <a:ea typeface="+mn-ea"/>
                <a:cs typeface="Arial"/>
              </a:rPr>
              <a:t> / Shutterstock.com</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a:rPr>
              <a:t>Images unless otherwise stated © Shutterstock</a:t>
            </a:r>
          </a:p>
        </p:txBody>
      </p:sp>
      <mc:AlternateContent xmlns:mc="http://schemas.openxmlformats.org/markup-compatibility/2006" xmlns:p14="http://schemas.microsoft.com/office/powerpoint/2010/main">
        <mc:Choice Requires="p14">
          <p:contentPart p14:bwMode="auto" r:id="rId2">
            <p14:nvContentPartPr>
              <p14:cNvPr id="15" name="Ink 14"/>
              <p14:cNvContentPartPr/>
              <p14:nvPr userDrawn="1"/>
            </p14:nvContentPartPr>
            <p14:xfrm>
              <a:off x="7587237" y="6556136"/>
              <a:ext cx="49320" cy="10080"/>
            </p14:xfrm>
          </p:contentPart>
        </mc:Choice>
        <mc:Fallback xmlns="">
          <p:pic>
            <p:nvPicPr>
              <p:cNvPr id="15" name="Ink 14"/>
              <p:cNvPicPr/>
              <p:nvPr/>
            </p:nvPicPr>
            <p:blipFill>
              <a:blip r:embed="rId4"/>
              <a:stretch>
                <a:fillRect/>
              </a:stretch>
            </p:blipFill>
            <p:spPr>
              <a:xfrm>
                <a:off x="7578237" y="6547136"/>
                <a:ext cx="66960" cy="27720"/>
              </a:xfrm>
              <a:prstGeom prst="rect">
                <a:avLst/>
              </a:prstGeom>
            </p:spPr>
          </p:pic>
        </mc:Fallback>
      </mc:AlternateContent>
      <p:pic>
        <p:nvPicPr>
          <p:cNvPr id="6" name="Graphic 5">
            <a:extLst>
              <a:ext uri="{FF2B5EF4-FFF2-40B4-BE49-F238E27FC236}">
                <a16:creationId xmlns:a16="http://schemas.microsoft.com/office/drawing/2014/main" id="{AC54A010-C53D-45F1-A1DD-597F0024842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418746" y="6305935"/>
            <a:ext cx="1437917" cy="345965"/>
          </a:xfrm>
          <a:prstGeom prst="rect">
            <a:avLst/>
          </a:prstGeom>
        </p:spPr>
      </p:pic>
      <p:sp>
        <p:nvSpPr>
          <p:cNvPr id="9" name="Rectangle 8">
            <a:extLst>
              <a:ext uri="{FF2B5EF4-FFF2-40B4-BE49-F238E27FC236}">
                <a16:creationId xmlns:a16="http://schemas.microsoft.com/office/drawing/2014/main" id="{74523E14-8835-40A3-85E0-4F18926D1631}"/>
              </a:ext>
            </a:extLst>
          </p:cNvPr>
          <p:cNvSpPr/>
          <p:nvPr userDrawn="1"/>
        </p:nvSpPr>
        <p:spPr>
          <a:xfrm>
            <a:off x="4767849" y="897902"/>
            <a:ext cx="4068000" cy="3713837"/>
          </a:xfrm>
          <a:prstGeom prst="rect">
            <a:avLst/>
          </a:prstGeom>
        </p:spPr>
        <p:txBody>
          <a:bodyPr wrap="square" lIns="0" tIns="0" rIns="0" bIns="0">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PowerPoint presentation,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presentation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8" name="Picture 7">
            <a:extLst>
              <a:ext uri="{FF2B5EF4-FFF2-40B4-BE49-F238E27FC236}">
                <a16:creationId xmlns:a16="http://schemas.microsoft.com/office/drawing/2014/main" id="{74E97BA0-9035-49D5-938E-6499622BD562}"/>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1525"/>
            <a:ext cx="9144000" cy="646176"/>
          </a:xfrm>
          <a:prstGeom prst="rect">
            <a:avLst/>
          </a:prstGeom>
        </p:spPr>
      </p:pic>
      <p:sp>
        <p:nvSpPr>
          <p:cNvPr id="10" name="TextBox 9">
            <a:extLst>
              <a:ext uri="{FF2B5EF4-FFF2-40B4-BE49-F238E27FC236}">
                <a16:creationId xmlns:a16="http://schemas.microsoft.com/office/drawing/2014/main" id="{1AFAE0E0-4FA4-427E-9C09-D4A179B9A240}"/>
              </a:ext>
            </a:extLst>
          </p:cNvPr>
          <p:cNvSpPr txBox="1"/>
          <p:nvPr userDrawn="1"/>
        </p:nvSpPr>
        <p:spPr>
          <a:xfrm>
            <a:off x="752495" y="156700"/>
            <a:ext cx="8067635" cy="452432"/>
          </a:xfrm>
          <a:prstGeom prst="rect">
            <a:avLst/>
          </a:prstGeom>
          <a:noFill/>
          <a:effectLst>
            <a:glow rad="228600">
              <a:schemeClr val="accent3">
                <a:satMod val="175000"/>
                <a:alpha val="40000"/>
              </a:schemeClr>
            </a:glow>
          </a:effectLst>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Pathways talk</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Computer Science</a:t>
            </a:r>
          </a:p>
        </p:txBody>
      </p:sp>
    </p:spTree>
    <p:extLst>
      <p:ext uri="{BB962C8B-B14F-4D97-AF65-F5344CB8AC3E}">
        <p14:creationId xmlns:p14="http://schemas.microsoft.com/office/powerpoint/2010/main" val="309824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982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1" r:id="rId5"/>
    <p:sldLayoutId id="2147483682" r:id="rId6"/>
    <p:sldLayoutId id="2147483678"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3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C36218-8712-4AE2-838C-E7E60E0880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044940" y="2108571"/>
            <a:ext cx="6099060" cy="4749429"/>
          </a:xfrm>
          <a:prstGeom prst="rect">
            <a:avLst/>
          </a:prstGeom>
        </p:spPr>
      </p:pic>
      <p:sp>
        <p:nvSpPr>
          <p:cNvPr id="2" name="Text Placeholder 1">
            <a:extLst>
              <a:ext uri="{FF2B5EF4-FFF2-40B4-BE49-F238E27FC236}">
                <a16:creationId xmlns:a16="http://schemas.microsoft.com/office/drawing/2014/main" id="{D5BB35D1-FDD4-4A20-9A5B-F7D08DAB4E8B}"/>
              </a:ext>
            </a:extLst>
          </p:cNvPr>
          <p:cNvSpPr>
            <a:spLocks noGrp="1"/>
          </p:cNvSpPr>
          <p:nvPr>
            <p:ph type="body" sz="quarter" idx="13"/>
          </p:nvPr>
        </p:nvSpPr>
        <p:spPr/>
        <p:txBody>
          <a:bodyPr/>
          <a:lstStyle/>
          <a:p>
            <a:r>
              <a:rPr lang="en-GB" dirty="0"/>
              <a:t>Entrepreneurs &amp; start-ups</a:t>
            </a:r>
          </a:p>
        </p:txBody>
      </p:sp>
      <p:sp>
        <p:nvSpPr>
          <p:cNvPr id="3" name="Text Placeholder 2">
            <a:extLst>
              <a:ext uri="{FF2B5EF4-FFF2-40B4-BE49-F238E27FC236}">
                <a16:creationId xmlns:a16="http://schemas.microsoft.com/office/drawing/2014/main" id="{909DF09E-8F4E-4280-A41B-5B748D493740}"/>
              </a:ext>
            </a:extLst>
          </p:cNvPr>
          <p:cNvSpPr>
            <a:spLocks noGrp="1"/>
          </p:cNvSpPr>
          <p:nvPr>
            <p:ph type="body" sz="quarter" idx="14"/>
          </p:nvPr>
        </p:nvSpPr>
        <p:spPr/>
        <p:txBody>
          <a:bodyPr/>
          <a:lstStyle/>
          <a:p>
            <a:r>
              <a:rPr lang="en-GB" dirty="0"/>
              <a:t>It took just three people to create Snapchat</a:t>
            </a:r>
          </a:p>
          <a:p>
            <a:pPr lvl="1"/>
            <a:r>
              <a:rPr lang="en-GB" dirty="0"/>
              <a:t>Bobby Murphy was the programmer who coded</a:t>
            </a:r>
            <a:br>
              <a:rPr lang="en-GB" dirty="0"/>
            </a:br>
            <a:r>
              <a:rPr lang="en-GB" dirty="0"/>
              <a:t>the app</a:t>
            </a:r>
          </a:p>
          <a:p>
            <a:r>
              <a:rPr lang="en-GB" dirty="0"/>
              <a:t>Within four years the software was</a:t>
            </a:r>
            <a:br>
              <a:rPr lang="en-GB" dirty="0"/>
            </a:br>
            <a:r>
              <a:rPr lang="en-GB" dirty="0"/>
              <a:t>sending six billion videos per day</a:t>
            </a:r>
          </a:p>
          <a:p>
            <a:pPr lvl="1"/>
            <a:r>
              <a:rPr lang="en-GB" dirty="0"/>
              <a:t>Most entrepreneurs can’t imagine </a:t>
            </a:r>
            <a:br>
              <a:rPr lang="en-GB" dirty="0"/>
            </a:br>
            <a:r>
              <a:rPr lang="en-GB" dirty="0"/>
              <a:t>having made it without a </a:t>
            </a:r>
            <a:br>
              <a:rPr lang="en-GB" dirty="0"/>
            </a:br>
            <a:r>
              <a:rPr lang="en-GB" dirty="0"/>
              <a:t>knowledge of IT and</a:t>
            </a:r>
            <a:br>
              <a:rPr lang="en-GB" dirty="0"/>
            </a:br>
            <a:r>
              <a:rPr lang="en-GB" dirty="0"/>
              <a:t>Computer Science</a:t>
            </a:r>
          </a:p>
        </p:txBody>
      </p:sp>
    </p:spTree>
    <p:extLst>
      <p:ext uri="{BB962C8B-B14F-4D97-AF65-F5344CB8AC3E}">
        <p14:creationId xmlns:p14="http://schemas.microsoft.com/office/powerpoint/2010/main" val="76216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DFF0CD-079F-4970-9882-4891A1E3CE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0"/>
            <a:ext cx="9144000" cy="6210299"/>
          </a:xfrm>
          <a:prstGeom prst="rect">
            <a:avLst/>
          </a:prstGeom>
        </p:spPr>
      </p:pic>
      <p:sp>
        <p:nvSpPr>
          <p:cNvPr id="2" name="Text Placeholder 1">
            <a:extLst>
              <a:ext uri="{FF2B5EF4-FFF2-40B4-BE49-F238E27FC236}">
                <a16:creationId xmlns:a16="http://schemas.microsoft.com/office/drawing/2014/main" id="{D5BB35D1-FDD4-4A20-9A5B-F7D08DAB4E8B}"/>
              </a:ext>
            </a:extLst>
          </p:cNvPr>
          <p:cNvSpPr>
            <a:spLocks noGrp="1"/>
          </p:cNvSpPr>
          <p:nvPr>
            <p:ph type="body" sz="quarter" idx="13"/>
          </p:nvPr>
        </p:nvSpPr>
        <p:spPr/>
        <p:txBody>
          <a:bodyPr/>
          <a:lstStyle/>
          <a:p>
            <a:r>
              <a:rPr lang="en-GB" dirty="0">
                <a:solidFill>
                  <a:schemeClr val="bg1"/>
                </a:solidFill>
              </a:rPr>
              <a:t>Big companies in the UK</a:t>
            </a:r>
          </a:p>
        </p:txBody>
      </p:sp>
      <p:sp>
        <p:nvSpPr>
          <p:cNvPr id="3" name="Text Placeholder 2">
            <a:extLst>
              <a:ext uri="{FF2B5EF4-FFF2-40B4-BE49-F238E27FC236}">
                <a16:creationId xmlns:a16="http://schemas.microsoft.com/office/drawing/2014/main" id="{909DF09E-8F4E-4280-A41B-5B748D493740}"/>
              </a:ext>
            </a:extLst>
          </p:cNvPr>
          <p:cNvSpPr>
            <a:spLocks noGrp="1"/>
          </p:cNvSpPr>
          <p:nvPr>
            <p:ph type="body" sz="quarter" idx="14"/>
          </p:nvPr>
        </p:nvSpPr>
        <p:spPr/>
        <p:txBody>
          <a:bodyPr/>
          <a:lstStyle/>
          <a:p>
            <a:r>
              <a:rPr lang="en-GB" dirty="0">
                <a:solidFill>
                  <a:schemeClr val="bg1"/>
                </a:solidFill>
              </a:rPr>
              <a:t>Major international companies are </a:t>
            </a:r>
            <a:br>
              <a:rPr lang="en-GB" dirty="0">
                <a:solidFill>
                  <a:schemeClr val="bg1"/>
                </a:solidFill>
              </a:rPr>
            </a:br>
            <a:r>
              <a:rPr lang="en-GB" dirty="0">
                <a:solidFill>
                  <a:schemeClr val="bg1"/>
                </a:solidFill>
              </a:rPr>
              <a:t>present in the UK and looking for </a:t>
            </a:r>
            <a:br>
              <a:rPr lang="en-GB" dirty="0">
                <a:solidFill>
                  <a:schemeClr val="bg1"/>
                </a:solidFill>
              </a:rPr>
            </a:br>
            <a:r>
              <a:rPr lang="en-GB" dirty="0">
                <a:solidFill>
                  <a:schemeClr val="bg1"/>
                </a:solidFill>
              </a:rPr>
              <a:t>bright new talent</a:t>
            </a:r>
          </a:p>
          <a:p>
            <a:pPr lvl="1"/>
            <a:r>
              <a:rPr lang="en-GB" dirty="0">
                <a:solidFill>
                  <a:schemeClr val="bg1"/>
                </a:solidFill>
              </a:rPr>
              <a:t>Google</a:t>
            </a:r>
          </a:p>
          <a:p>
            <a:pPr lvl="1"/>
            <a:r>
              <a:rPr lang="en-GB" dirty="0">
                <a:solidFill>
                  <a:schemeClr val="bg1"/>
                </a:solidFill>
              </a:rPr>
              <a:t>Microsoft</a:t>
            </a:r>
          </a:p>
          <a:p>
            <a:pPr lvl="1"/>
            <a:r>
              <a:rPr lang="en-GB" dirty="0">
                <a:solidFill>
                  <a:schemeClr val="bg1"/>
                </a:solidFill>
              </a:rPr>
              <a:t>Apple</a:t>
            </a:r>
          </a:p>
          <a:p>
            <a:pPr lvl="1"/>
            <a:r>
              <a:rPr lang="en-GB" dirty="0">
                <a:solidFill>
                  <a:schemeClr val="bg1"/>
                </a:solidFill>
              </a:rPr>
              <a:t>Samsung</a:t>
            </a:r>
          </a:p>
          <a:p>
            <a:pPr lvl="1"/>
            <a:r>
              <a:rPr lang="en-GB" dirty="0">
                <a:solidFill>
                  <a:schemeClr val="bg1"/>
                </a:solidFill>
              </a:rPr>
              <a:t>Facebook</a:t>
            </a:r>
          </a:p>
          <a:p>
            <a:endParaRPr lang="en-GB" dirty="0">
              <a:solidFill>
                <a:schemeClr val="bg1"/>
              </a:solidFill>
            </a:endParaRPr>
          </a:p>
        </p:txBody>
      </p:sp>
    </p:spTree>
    <p:extLst>
      <p:ext uri="{BB962C8B-B14F-4D97-AF65-F5344CB8AC3E}">
        <p14:creationId xmlns:p14="http://schemas.microsoft.com/office/powerpoint/2010/main" val="199890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7CBF9D-E88C-4496-9C13-2D5D73F7AD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7700"/>
            <a:ext cx="9144001" cy="6210299"/>
          </a:xfrm>
          <a:prstGeom prst="rect">
            <a:avLst/>
          </a:prstGeom>
        </p:spPr>
      </p:pic>
      <p:sp>
        <p:nvSpPr>
          <p:cNvPr id="2" name="Text Placeholder 1">
            <a:extLst>
              <a:ext uri="{FF2B5EF4-FFF2-40B4-BE49-F238E27FC236}">
                <a16:creationId xmlns:a16="http://schemas.microsoft.com/office/drawing/2014/main" id="{D5BB35D1-FDD4-4A20-9A5B-F7D08DAB4E8B}"/>
              </a:ext>
            </a:extLst>
          </p:cNvPr>
          <p:cNvSpPr>
            <a:spLocks noGrp="1"/>
          </p:cNvSpPr>
          <p:nvPr>
            <p:ph type="body" sz="quarter" idx="13"/>
          </p:nvPr>
        </p:nvSpPr>
        <p:spPr/>
        <p:txBody>
          <a:bodyPr/>
          <a:lstStyle/>
          <a:p>
            <a:r>
              <a:rPr lang="en-GB" dirty="0"/>
              <a:t>A strong games industry</a:t>
            </a:r>
          </a:p>
        </p:txBody>
      </p:sp>
      <p:sp>
        <p:nvSpPr>
          <p:cNvPr id="3" name="Text Placeholder 2">
            <a:extLst>
              <a:ext uri="{FF2B5EF4-FFF2-40B4-BE49-F238E27FC236}">
                <a16:creationId xmlns:a16="http://schemas.microsoft.com/office/drawing/2014/main" id="{909DF09E-8F4E-4280-A41B-5B748D493740}"/>
              </a:ext>
            </a:extLst>
          </p:cNvPr>
          <p:cNvSpPr>
            <a:spLocks noGrp="1"/>
          </p:cNvSpPr>
          <p:nvPr>
            <p:ph type="body" sz="quarter" idx="14"/>
          </p:nvPr>
        </p:nvSpPr>
        <p:spPr/>
        <p:txBody>
          <a:bodyPr/>
          <a:lstStyle/>
          <a:p>
            <a:r>
              <a:rPr lang="en-GB" dirty="0"/>
              <a:t>The UK is well known for its </a:t>
            </a:r>
            <a:br>
              <a:rPr lang="en-GB" dirty="0"/>
            </a:br>
            <a:r>
              <a:rPr lang="en-GB" dirty="0"/>
              <a:t>games development. </a:t>
            </a:r>
          </a:p>
          <a:p>
            <a:r>
              <a:rPr lang="en-GB" dirty="0"/>
              <a:t>The following were all </a:t>
            </a:r>
            <a:br>
              <a:rPr lang="en-GB" dirty="0"/>
            </a:br>
            <a:r>
              <a:rPr lang="en-GB" dirty="0"/>
              <a:t>made in the UK:</a:t>
            </a:r>
          </a:p>
          <a:p>
            <a:pPr lvl="1"/>
            <a:r>
              <a:rPr lang="en-GB" dirty="0"/>
              <a:t>Grand Theft Auto (Edinburgh)</a:t>
            </a:r>
          </a:p>
          <a:p>
            <a:pPr lvl="1"/>
            <a:r>
              <a:rPr lang="en-GB" dirty="0"/>
              <a:t>Elite Dangerous (Cambridge)</a:t>
            </a:r>
          </a:p>
          <a:p>
            <a:pPr lvl="1"/>
            <a:r>
              <a:rPr lang="en-GB" dirty="0"/>
              <a:t>Candy Crush (London)</a:t>
            </a:r>
          </a:p>
          <a:p>
            <a:pPr lvl="1"/>
            <a:r>
              <a:rPr lang="en-GB" dirty="0"/>
              <a:t>Batman: </a:t>
            </a:r>
            <a:r>
              <a:rPr lang="en-GB" dirty="0" err="1"/>
              <a:t>Arkham</a:t>
            </a:r>
            <a:r>
              <a:rPr lang="en-GB" dirty="0"/>
              <a:t> (London)</a:t>
            </a:r>
          </a:p>
          <a:p>
            <a:pPr lvl="1"/>
            <a:r>
              <a:rPr lang="en-GB" dirty="0"/>
              <a:t>Sonic Forces (Leamington Spa)</a:t>
            </a:r>
          </a:p>
          <a:p>
            <a:pPr lvl="1"/>
            <a:r>
              <a:rPr lang="en-GB" dirty="0"/>
              <a:t>Burnout Paradise (Guildford)</a:t>
            </a:r>
          </a:p>
          <a:p>
            <a:pPr lvl="1"/>
            <a:r>
              <a:rPr lang="en-GB" dirty="0"/>
              <a:t>Lara Croft (Derby)</a:t>
            </a:r>
            <a:br>
              <a:rPr lang="en-GB" dirty="0"/>
            </a:br>
            <a:endParaRPr lang="en-GB" dirty="0"/>
          </a:p>
          <a:p>
            <a:endParaRPr lang="en-GB" dirty="0"/>
          </a:p>
        </p:txBody>
      </p:sp>
    </p:spTree>
    <p:extLst>
      <p:ext uri="{BB962C8B-B14F-4D97-AF65-F5344CB8AC3E}">
        <p14:creationId xmlns:p14="http://schemas.microsoft.com/office/powerpoint/2010/main" val="1232693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9BD4B5-B959-4881-9C5D-81B15676CF3A}"/>
              </a:ext>
            </a:extLst>
          </p:cNvPr>
          <p:cNvSpPr>
            <a:spLocks noGrp="1"/>
          </p:cNvSpPr>
          <p:nvPr>
            <p:ph type="body" sz="quarter" idx="13"/>
          </p:nvPr>
        </p:nvSpPr>
        <p:spPr/>
        <p:txBody>
          <a:bodyPr/>
          <a:lstStyle/>
          <a:p>
            <a:r>
              <a:rPr lang="en-GB"/>
              <a:t>Course content</a:t>
            </a:r>
          </a:p>
        </p:txBody>
      </p:sp>
      <p:sp>
        <p:nvSpPr>
          <p:cNvPr id="3" name="Text Placeholder 2">
            <a:extLst>
              <a:ext uri="{FF2B5EF4-FFF2-40B4-BE49-F238E27FC236}">
                <a16:creationId xmlns:a16="http://schemas.microsoft.com/office/drawing/2014/main" id="{9B4E9A77-3381-40E0-B59B-3FB40B6776B2}"/>
              </a:ext>
            </a:extLst>
          </p:cNvPr>
          <p:cNvSpPr>
            <a:spLocks noGrp="1"/>
          </p:cNvSpPr>
          <p:nvPr>
            <p:ph type="body" sz="quarter" idx="14"/>
          </p:nvPr>
        </p:nvSpPr>
        <p:spPr/>
        <p:txBody>
          <a:bodyPr/>
          <a:lstStyle/>
          <a:p>
            <a:r>
              <a:rPr lang="en-GB" dirty="0"/>
              <a:t>The GCSE is assessed through two external exams</a:t>
            </a:r>
          </a:p>
          <a:p>
            <a:pPr lvl="1"/>
            <a:r>
              <a:rPr lang="en-GB" dirty="0">
                <a:solidFill>
                  <a:schemeClr val="accent1"/>
                </a:solidFill>
              </a:rPr>
              <a:t>Each exam is worth 50%</a:t>
            </a:r>
          </a:p>
          <a:p>
            <a:r>
              <a:rPr lang="en-GB" dirty="0"/>
              <a:t>There will be opportunity to </a:t>
            </a:r>
            <a:r>
              <a:rPr lang="en-GB" b="1" dirty="0"/>
              <a:t>program</a:t>
            </a:r>
            <a:r>
              <a:rPr lang="en-GB" dirty="0"/>
              <a:t> during the course (in python)</a:t>
            </a:r>
          </a:p>
          <a:p>
            <a:pPr lvl="1"/>
            <a:r>
              <a:rPr lang="en-GB" dirty="0">
                <a:solidFill>
                  <a:schemeClr val="accent1"/>
                </a:solidFill>
              </a:rPr>
              <a:t>You will be given a variety of programming tasks to complete which will help you prepare for paper 2</a:t>
            </a:r>
          </a:p>
          <a:p>
            <a:pPr lvl="1"/>
            <a:endParaRPr lang="en-GB" dirty="0"/>
          </a:p>
        </p:txBody>
      </p:sp>
      <p:pic>
        <p:nvPicPr>
          <p:cNvPr id="1026" name="Picture 2" descr="python™">
            <a:extLst>
              <a:ext uri="{FF2B5EF4-FFF2-40B4-BE49-F238E27FC236}">
                <a16:creationId xmlns:a16="http://schemas.microsoft.com/office/drawing/2014/main" id="{4A0079E5-7AEC-C0A2-F095-FC86F90114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433"/>
          <a:stretch>
            <a:fillRect/>
          </a:stretch>
        </p:blipFill>
        <p:spPr bwMode="auto">
          <a:xfrm>
            <a:off x="3399065" y="5153821"/>
            <a:ext cx="1412421"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70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6A85A8-C645-4EA5-B946-EB1B2BEFB07E}"/>
              </a:ext>
            </a:extLst>
          </p:cNvPr>
          <p:cNvSpPr>
            <a:spLocks noGrp="1"/>
          </p:cNvSpPr>
          <p:nvPr>
            <p:ph type="body" sz="quarter" idx="13"/>
          </p:nvPr>
        </p:nvSpPr>
        <p:spPr/>
        <p:txBody>
          <a:bodyPr/>
          <a:lstStyle/>
          <a:p>
            <a:r>
              <a:rPr lang="en-GB" dirty="0"/>
              <a:t>What will I learn?</a:t>
            </a:r>
          </a:p>
        </p:txBody>
      </p:sp>
      <p:sp>
        <p:nvSpPr>
          <p:cNvPr id="3" name="Text Placeholder 2">
            <a:extLst>
              <a:ext uri="{FF2B5EF4-FFF2-40B4-BE49-F238E27FC236}">
                <a16:creationId xmlns:a16="http://schemas.microsoft.com/office/drawing/2014/main" id="{CC2DB67C-3DC0-4425-B06D-7E4D4F13D255}"/>
              </a:ext>
            </a:extLst>
          </p:cNvPr>
          <p:cNvSpPr>
            <a:spLocks noGrp="1"/>
          </p:cNvSpPr>
          <p:nvPr>
            <p:ph type="body" sz="quarter" idx="14"/>
          </p:nvPr>
        </p:nvSpPr>
        <p:spPr/>
        <p:txBody>
          <a:bodyPr/>
          <a:lstStyle/>
          <a:p>
            <a:r>
              <a:rPr lang="en-GB" dirty="0"/>
              <a:t>This GCSE will equip you with a range of transferable practical and theoretical skills:</a:t>
            </a:r>
          </a:p>
          <a:p>
            <a:pPr lvl="1"/>
            <a:r>
              <a:rPr lang="en-GB" dirty="0"/>
              <a:t>Programming skills</a:t>
            </a:r>
          </a:p>
          <a:p>
            <a:pPr lvl="1"/>
            <a:r>
              <a:rPr lang="en-GB" dirty="0"/>
              <a:t>An understanding of how computers and networks work</a:t>
            </a:r>
          </a:p>
          <a:p>
            <a:pPr lvl="1"/>
            <a:r>
              <a:rPr lang="en-GB" dirty="0"/>
              <a:t>Knowledge of cyber-security and how hackers attack systems </a:t>
            </a:r>
          </a:p>
        </p:txBody>
      </p:sp>
    </p:spTree>
    <p:extLst>
      <p:ext uri="{BB962C8B-B14F-4D97-AF65-F5344CB8AC3E}">
        <p14:creationId xmlns:p14="http://schemas.microsoft.com/office/powerpoint/2010/main" val="112288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6A85A8-C645-4EA5-B946-EB1B2BEFB07E}"/>
              </a:ext>
            </a:extLst>
          </p:cNvPr>
          <p:cNvSpPr txBox="1">
            <a:spLocks/>
          </p:cNvSpPr>
          <p:nvPr/>
        </p:nvSpPr>
        <p:spPr>
          <a:xfrm>
            <a:off x="724280" y="906233"/>
            <a:ext cx="7816470" cy="6707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b="1" dirty="0"/>
              <a:t>Paper 1 content</a:t>
            </a:r>
          </a:p>
        </p:txBody>
      </p:sp>
      <p:pic>
        <p:nvPicPr>
          <p:cNvPr id="3" name="Picture 2"/>
          <p:cNvPicPr>
            <a:picLocks noChangeAspect="1"/>
          </p:cNvPicPr>
          <p:nvPr/>
        </p:nvPicPr>
        <p:blipFill rotWithShape="1">
          <a:blip r:embed="rId2"/>
          <a:srcRect l="21515" t="19433" r="39835" b="51691"/>
          <a:stretch/>
        </p:blipFill>
        <p:spPr>
          <a:xfrm>
            <a:off x="497028" y="1819103"/>
            <a:ext cx="5512586" cy="2745776"/>
          </a:xfrm>
          <a:prstGeom prst="rect">
            <a:avLst/>
          </a:prstGeom>
        </p:spPr>
      </p:pic>
      <p:sp>
        <p:nvSpPr>
          <p:cNvPr id="4" name="TextBox 3"/>
          <p:cNvSpPr txBox="1"/>
          <p:nvPr/>
        </p:nvSpPr>
        <p:spPr>
          <a:xfrm>
            <a:off x="6403154" y="2170483"/>
            <a:ext cx="1508760" cy="170816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2100" b="1" dirty="0">
                <a:solidFill>
                  <a:schemeClr val="accent1"/>
                </a:solidFill>
              </a:rPr>
              <a:t>Worth 50% towards final grade</a:t>
            </a:r>
          </a:p>
        </p:txBody>
      </p:sp>
    </p:spTree>
    <p:extLst>
      <p:ext uri="{BB962C8B-B14F-4D97-AF65-F5344CB8AC3E}">
        <p14:creationId xmlns:p14="http://schemas.microsoft.com/office/powerpoint/2010/main" val="97542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6A85A8-C645-4EA5-B946-EB1B2BEFB07E}"/>
              </a:ext>
            </a:extLst>
          </p:cNvPr>
          <p:cNvSpPr txBox="1">
            <a:spLocks/>
          </p:cNvSpPr>
          <p:nvPr/>
        </p:nvSpPr>
        <p:spPr>
          <a:xfrm>
            <a:off x="724280" y="906233"/>
            <a:ext cx="7816470" cy="6707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b="1" dirty="0"/>
              <a:t>Paper 2 content</a:t>
            </a:r>
          </a:p>
        </p:txBody>
      </p:sp>
      <p:sp>
        <p:nvSpPr>
          <p:cNvPr id="4" name="TextBox 3"/>
          <p:cNvSpPr txBox="1"/>
          <p:nvPr/>
        </p:nvSpPr>
        <p:spPr>
          <a:xfrm>
            <a:off x="6403154" y="2170483"/>
            <a:ext cx="1508760" cy="170816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2100" b="1" dirty="0">
                <a:solidFill>
                  <a:schemeClr val="accent1"/>
                </a:solidFill>
              </a:rPr>
              <a:t>Worth 50% towards final grade</a:t>
            </a:r>
          </a:p>
        </p:txBody>
      </p:sp>
      <p:pic>
        <p:nvPicPr>
          <p:cNvPr id="5" name="Picture 4"/>
          <p:cNvPicPr>
            <a:picLocks noChangeAspect="1"/>
          </p:cNvPicPr>
          <p:nvPr/>
        </p:nvPicPr>
        <p:blipFill rotWithShape="1">
          <a:blip r:embed="rId2"/>
          <a:srcRect l="21515" t="47997" r="39171" b="27956"/>
          <a:stretch/>
        </p:blipFill>
        <p:spPr>
          <a:xfrm>
            <a:off x="497028" y="1853547"/>
            <a:ext cx="5626681" cy="2294508"/>
          </a:xfrm>
          <a:prstGeom prst="rect">
            <a:avLst/>
          </a:prstGeom>
        </p:spPr>
      </p:pic>
      <p:pic>
        <p:nvPicPr>
          <p:cNvPr id="3" name="Picture 2" descr="python™">
            <a:extLst>
              <a:ext uri="{FF2B5EF4-FFF2-40B4-BE49-F238E27FC236}">
                <a16:creationId xmlns:a16="http://schemas.microsoft.com/office/drawing/2014/main" id="{7A47C8C9-C0C4-A9F3-3FB7-09D8D003F4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4433"/>
          <a:stretch>
            <a:fillRect/>
          </a:stretch>
        </p:blipFill>
        <p:spPr bwMode="auto">
          <a:xfrm>
            <a:off x="3399065" y="5153821"/>
            <a:ext cx="1412421"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244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C244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E1749E-934C-4754-842F-B9B145C107CD}"/>
              </a:ext>
            </a:extLst>
          </p:cNvPr>
          <p:cNvSpPr>
            <a:spLocks noGrp="1"/>
          </p:cNvSpPr>
          <p:nvPr>
            <p:ph type="body" sz="quarter" idx="13"/>
          </p:nvPr>
        </p:nvSpPr>
        <p:spPr/>
        <p:txBody>
          <a:bodyPr/>
          <a:lstStyle/>
          <a:p>
            <a:r>
              <a:rPr lang="en-GB" dirty="0">
                <a:solidFill>
                  <a:schemeClr val="bg1"/>
                </a:solidFill>
              </a:rPr>
              <a:t>Equip yourself for success</a:t>
            </a:r>
          </a:p>
        </p:txBody>
      </p:sp>
      <p:sp>
        <p:nvSpPr>
          <p:cNvPr id="3" name="Text Placeholder 2">
            <a:extLst>
              <a:ext uri="{FF2B5EF4-FFF2-40B4-BE49-F238E27FC236}">
                <a16:creationId xmlns:a16="http://schemas.microsoft.com/office/drawing/2014/main" id="{A34FF6FB-2933-4037-8483-3FCC37879154}"/>
              </a:ext>
            </a:extLst>
          </p:cNvPr>
          <p:cNvSpPr>
            <a:spLocks noGrp="1"/>
          </p:cNvSpPr>
          <p:nvPr>
            <p:ph type="body" sz="quarter" idx="14"/>
          </p:nvPr>
        </p:nvSpPr>
        <p:spPr/>
        <p:txBody>
          <a:bodyPr/>
          <a:lstStyle/>
          <a:p>
            <a:r>
              <a:rPr lang="en-GB" dirty="0">
                <a:solidFill>
                  <a:schemeClr val="bg1"/>
                </a:solidFill>
              </a:rPr>
              <a:t>IT, programming and computer services have an ever growing number of jobs in the UK</a:t>
            </a:r>
          </a:p>
        </p:txBody>
      </p:sp>
      <p:grpSp>
        <p:nvGrpSpPr>
          <p:cNvPr id="12" name="Group 11">
            <a:extLst>
              <a:ext uri="{FF2B5EF4-FFF2-40B4-BE49-F238E27FC236}">
                <a16:creationId xmlns:a16="http://schemas.microsoft.com/office/drawing/2014/main" id="{D69D3618-1BF4-4564-9961-CB2ED9B1CE1C}"/>
              </a:ext>
            </a:extLst>
          </p:cNvPr>
          <p:cNvGrpSpPr/>
          <p:nvPr/>
        </p:nvGrpSpPr>
        <p:grpSpPr>
          <a:xfrm>
            <a:off x="0" y="2701160"/>
            <a:ext cx="9144000" cy="4156842"/>
            <a:chOff x="2437532" y="2981498"/>
            <a:chExt cx="4533208" cy="2229562"/>
          </a:xfrm>
          <a:solidFill>
            <a:schemeClr val="bg1">
              <a:alpha val="42000"/>
            </a:schemeClr>
          </a:solidFill>
        </p:grpSpPr>
        <p:sp>
          <p:nvSpPr>
            <p:cNvPr id="5" name="Rectangle 4">
              <a:extLst>
                <a:ext uri="{FF2B5EF4-FFF2-40B4-BE49-F238E27FC236}">
                  <a16:creationId xmlns:a16="http://schemas.microsoft.com/office/drawing/2014/main" id="{8425B545-8190-4CF5-B244-44A5F210464E}"/>
                </a:ext>
              </a:extLst>
            </p:cNvPr>
            <p:cNvSpPr/>
            <p:nvPr/>
          </p:nvSpPr>
          <p:spPr>
            <a:xfrm>
              <a:off x="2437532" y="3879273"/>
              <a:ext cx="476596" cy="13317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074EF2F5-8E90-49ED-A563-A2508773F416}"/>
                </a:ext>
              </a:extLst>
            </p:cNvPr>
            <p:cNvSpPr/>
            <p:nvPr/>
          </p:nvSpPr>
          <p:spPr>
            <a:xfrm>
              <a:off x="3113634" y="3596640"/>
              <a:ext cx="476596" cy="161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9124110-D603-4F2C-93B7-088622625820}"/>
                </a:ext>
              </a:extLst>
            </p:cNvPr>
            <p:cNvSpPr/>
            <p:nvPr/>
          </p:nvSpPr>
          <p:spPr>
            <a:xfrm>
              <a:off x="3789736" y="3530137"/>
              <a:ext cx="476596" cy="16809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46631FA-47BC-4A3C-B42B-9710097B534F}"/>
                </a:ext>
              </a:extLst>
            </p:cNvPr>
            <p:cNvSpPr/>
            <p:nvPr/>
          </p:nvSpPr>
          <p:spPr>
            <a:xfrm>
              <a:off x="4465838" y="3386051"/>
              <a:ext cx="476596" cy="18250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A3BDB23-C85E-44DF-A813-5B43E58E22E5}"/>
                </a:ext>
              </a:extLst>
            </p:cNvPr>
            <p:cNvSpPr/>
            <p:nvPr/>
          </p:nvSpPr>
          <p:spPr>
            <a:xfrm>
              <a:off x="5141940" y="3258589"/>
              <a:ext cx="476596" cy="19524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6C549A2-76A7-488A-AAD7-A9B333A7C170}"/>
                </a:ext>
              </a:extLst>
            </p:cNvPr>
            <p:cNvSpPr/>
            <p:nvPr/>
          </p:nvSpPr>
          <p:spPr>
            <a:xfrm>
              <a:off x="5818042" y="3131127"/>
              <a:ext cx="476596" cy="20799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16AAEA5-E338-4F30-ABD6-125DBB1EA275}"/>
                </a:ext>
              </a:extLst>
            </p:cNvPr>
            <p:cNvSpPr/>
            <p:nvPr/>
          </p:nvSpPr>
          <p:spPr>
            <a:xfrm>
              <a:off x="6494144" y="2981498"/>
              <a:ext cx="476596" cy="22295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1D7A9748-695D-430B-8590-6F5C23E104EE}"/>
              </a:ext>
            </a:extLst>
          </p:cNvPr>
          <p:cNvSpPr txBox="1"/>
          <p:nvPr/>
        </p:nvSpPr>
        <p:spPr>
          <a:xfrm>
            <a:off x="1" y="6488668"/>
            <a:ext cx="961347" cy="430887"/>
          </a:xfrm>
          <a:prstGeom prst="rect">
            <a:avLst/>
          </a:prstGeom>
          <a:noFill/>
        </p:spPr>
        <p:txBody>
          <a:bodyPr wrap="square" lIns="0" tIns="0" rIns="0" bIns="0" rtlCol="0">
            <a:spAutoFit/>
          </a:bodyPr>
          <a:lstStyle/>
          <a:p>
            <a:pPr algn="ctr"/>
            <a:r>
              <a:rPr lang="en-GB" sz="2800" b="1" dirty="0">
                <a:solidFill>
                  <a:schemeClr val="bg1">
                    <a:alpha val="79000"/>
                  </a:schemeClr>
                </a:solidFill>
              </a:rPr>
              <a:t>2011</a:t>
            </a:r>
          </a:p>
        </p:txBody>
      </p:sp>
      <p:sp>
        <p:nvSpPr>
          <p:cNvPr id="14" name="TextBox 13">
            <a:extLst>
              <a:ext uri="{FF2B5EF4-FFF2-40B4-BE49-F238E27FC236}">
                <a16:creationId xmlns:a16="http://schemas.microsoft.com/office/drawing/2014/main" id="{7714B6B2-46D9-420F-AEF6-687B0BA3BCCB}"/>
              </a:ext>
            </a:extLst>
          </p:cNvPr>
          <p:cNvSpPr txBox="1"/>
          <p:nvPr/>
        </p:nvSpPr>
        <p:spPr>
          <a:xfrm>
            <a:off x="1363776" y="6488668"/>
            <a:ext cx="961347" cy="430887"/>
          </a:xfrm>
          <a:prstGeom prst="rect">
            <a:avLst/>
          </a:prstGeom>
          <a:noFill/>
        </p:spPr>
        <p:txBody>
          <a:bodyPr wrap="square" lIns="0" tIns="0" rIns="0" bIns="0" rtlCol="0">
            <a:spAutoFit/>
          </a:bodyPr>
          <a:lstStyle/>
          <a:p>
            <a:pPr algn="ctr"/>
            <a:r>
              <a:rPr lang="en-GB" sz="2800" b="1" dirty="0">
                <a:solidFill>
                  <a:schemeClr val="bg1">
                    <a:alpha val="79000"/>
                  </a:schemeClr>
                </a:solidFill>
              </a:rPr>
              <a:t>2012</a:t>
            </a:r>
          </a:p>
        </p:txBody>
      </p:sp>
      <p:sp>
        <p:nvSpPr>
          <p:cNvPr id="15" name="TextBox 14">
            <a:extLst>
              <a:ext uri="{FF2B5EF4-FFF2-40B4-BE49-F238E27FC236}">
                <a16:creationId xmlns:a16="http://schemas.microsoft.com/office/drawing/2014/main" id="{2FB4C9C3-ADFF-43CC-85DF-5213625DC4DB}"/>
              </a:ext>
            </a:extLst>
          </p:cNvPr>
          <p:cNvSpPr txBox="1"/>
          <p:nvPr/>
        </p:nvSpPr>
        <p:spPr>
          <a:xfrm>
            <a:off x="2727551" y="6488668"/>
            <a:ext cx="961347" cy="430887"/>
          </a:xfrm>
          <a:prstGeom prst="rect">
            <a:avLst/>
          </a:prstGeom>
          <a:noFill/>
        </p:spPr>
        <p:txBody>
          <a:bodyPr wrap="square" lIns="0" tIns="0" rIns="0" bIns="0" rtlCol="0">
            <a:spAutoFit/>
          </a:bodyPr>
          <a:lstStyle/>
          <a:p>
            <a:pPr algn="ctr"/>
            <a:r>
              <a:rPr lang="en-GB" sz="2800" b="1" dirty="0">
                <a:solidFill>
                  <a:schemeClr val="bg1">
                    <a:alpha val="79000"/>
                  </a:schemeClr>
                </a:solidFill>
              </a:rPr>
              <a:t>2013</a:t>
            </a:r>
          </a:p>
        </p:txBody>
      </p:sp>
      <p:sp>
        <p:nvSpPr>
          <p:cNvPr id="16" name="TextBox 15">
            <a:extLst>
              <a:ext uri="{FF2B5EF4-FFF2-40B4-BE49-F238E27FC236}">
                <a16:creationId xmlns:a16="http://schemas.microsoft.com/office/drawing/2014/main" id="{27ED0986-4110-4C31-977B-03E1576E9C9F}"/>
              </a:ext>
            </a:extLst>
          </p:cNvPr>
          <p:cNvSpPr txBox="1"/>
          <p:nvPr/>
        </p:nvSpPr>
        <p:spPr>
          <a:xfrm>
            <a:off x="4091326" y="6488668"/>
            <a:ext cx="961347" cy="430887"/>
          </a:xfrm>
          <a:prstGeom prst="rect">
            <a:avLst/>
          </a:prstGeom>
          <a:noFill/>
        </p:spPr>
        <p:txBody>
          <a:bodyPr wrap="square" lIns="0" tIns="0" rIns="0" bIns="0" rtlCol="0">
            <a:spAutoFit/>
          </a:bodyPr>
          <a:lstStyle/>
          <a:p>
            <a:pPr algn="ctr"/>
            <a:r>
              <a:rPr lang="en-GB" sz="2800" b="1" dirty="0">
                <a:solidFill>
                  <a:schemeClr val="bg1">
                    <a:alpha val="79000"/>
                  </a:schemeClr>
                </a:solidFill>
              </a:rPr>
              <a:t>2014</a:t>
            </a:r>
          </a:p>
        </p:txBody>
      </p:sp>
      <p:sp>
        <p:nvSpPr>
          <p:cNvPr id="17" name="TextBox 16">
            <a:extLst>
              <a:ext uri="{FF2B5EF4-FFF2-40B4-BE49-F238E27FC236}">
                <a16:creationId xmlns:a16="http://schemas.microsoft.com/office/drawing/2014/main" id="{6ECB4CB0-A506-4CFE-A7BF-00EEDE8B7FF1}"/>
              </a:ext>
            </a:extLst>
          </p:cNvPr>
          <p:cNvSpPr txBox="1"/>
          <p:nvPr/>
        </p:nvSpPr>
        <p:spPr>
          <a:xfrm>
            <a:off x="5455101" y="6488668"/>
            <a:ext cx="961347" cy="430887"/>
          </a:xfrm>
          <a:prstGeom prst="rect">
            <a:avLst/>
          </a:prstGeom>
          <a:noFill/>
        </p:spPr>
        <p:txBody>
          <a:bodyPr wrap="square" lIns="0" tIns="0" rIns="0" bIns="0" rtlCol="0">
            <a:spAutoFit/>
          </a:bodyPr>
          <a:lstStyle/>
          <a:p>
            <a:pPr algn="ctr"/>
            <a:r>
              <a:rPr lang="en-GB" sz="2800" b="1" dirty="0">
                <a:solidFill>
                  <a:schemeClr val="bg1">
                    <a:alpha val="79000"/>
                  </a:schemeClr>
                </a:solidFill>
              </a:rPr>
              <a:t>2015</a:t>
            </a:r>
          </a:p>
        </p:txBody>
      </p:sp>
      <p:sp>
        <p:nvSpPr>
          <p:cNvPr id="18" name="TextBox 17">
            <a:extLst>
              <a:ext uri="{FF2B5EF4-FFF2-40B4-BE49-F238E27FC236}">
                <a16:creationId xmlns:a16="http://schemas.microsoft.com/office/drawing/2014/main" id="{F0A30B39-2271-4A7E-8224-9B4FE2827BDA}"/>
              </a:ext>
            </a:extLst>
          </p:cNvPr>
          <p:cNvSpPr txBox="1"/>
          <p:nvPr/>
        </p:nvSpPr>
        <p:spPr>
          <a:xfrm>
            <a:off x="6818876" y="6488668"/>
            <a:ext cx="961347" cy="430887"/>
          </a:xfrm>
          <a:prstGeom prst="rect">
            <a:avLst/>
          </a:prstGeom>
          <a:noFill/>
        </p:spPr>
        <p:txBody>
          <a:bodyPr wrap="square" lIns="0" tIns="0" rIns="0" bIns="0" rtlCol="0">
            <a:spAutoFit/>
          </a:bodyPr>
          <a:lstStyle/>
          <a:p>
            <a:pPr algn="ctr"/>
            <a:r>
              <a:rPr lang="en-GB" sz="2800" b="1" dirty="0">
                <a:solidFill>
                  <a:schemeClr val="bg1">
                    <a:alpha val="79000"/>
                  </a:schemeClr>
                </a:solidFill>
              </a:rPr>
              <a:t>2016</a:t>
            </a:r>
          </a:p>
        </p:txBody>
      </p:sp>
      <p:sp>
        <p:nvSpPr>
          <p:cNvPr id="19" name="TextBox 18">
            <a:extLst>
              <a:ext uri="{FF2B5EF4-FFF2-40B4-BE49-F238E27FC236}">
                <a16:creationId xmlns:a16="http://schemas.microsoft.com/office/drawing/2014/main" id="{4DBE68EF-89FE-4680-B799-1AF6EC198926}"/>
              </a:ext>
            </a:extLst>
          </p:cNvPr>
          <p:cNvSpPr txBox="1"/>
          <p:nvPr/>
        </p:nvSpPr>
        <p:spPr>
          <a:xfrm>
            <a:off x="8182651" y="6488668"/>
            <a:ext cx="961347" cy="430887"/>
          </a:xfrm>
          <a:prstGeom prst="rect">
            <a:avLst/>
          </a:prstGeom>
          <a:noFill/>
        </p:spPr>
        <p:txBody>
          <a:bodyPr wrap="square" lIns="0" tIns="0" rIns="0" bIns="0" rtlCol="0">
            <a:spAutoFit/>
          </a:bodyPr>
          <a:lstStyle/>
          <a:p>
            <a:pPr algn="ctr"/>
            <a:r>
              <a:rPr lang="en-GB" sz="2800" b="1" dirty="0">
                <a:solidFill>
                  <a:schemeClr val="bg1">
                    <a:alpha val="79000"/>
                  </a:schemeClr>
                </a:solidFill>
              </a:rPr>
              <a:t>2017</a:t>
            </a:r>
          </a:p>
        </p:txBody>
      </p:sp>
      <p:sp>
        <p:nvSpPr>
          <p:cNvPr id="20" name="TextBox 19">
            <a:extLst>
              <a:ext uri="{FF2B5EF4-FFF2-40B4-BE49-F238E27FC236}">
                <a16:creationId xmlns:a16="http://schemas.microsoft.com/office/drawing/2014/main" id="{35FC0597-D481-4B5B-84C8-E2803DD4AE11}"/>
              </a:ext>
            </a:extLst>
          </p:cNvPr>
          <p:cNvSpPr txBox="1"/>
          <p:nvPr/>
        </p:nvSpPr>
        <p:spPr>
          <a:xfrm>
            <a:off x="1" y="4374990"/>
            <a:ext cx="961347" cy="313350"/>
          </a:xfrm>
          <a:prstGeom prst="rect">
            <a:avLst/>
          </a:prstGeom>
          <a:noFill/>
        </p:spPr>
        <p:txBody>
          <a:bodyPr wrap="square" lIns="0" tIns="36000" rIns="0" bIns="0" rtlCol="0">
            <a:spAutoFit/>
          </a:bodyPr>
          <a:lstStyle/>
          <a:p>
            <a:pPr algn="ctr"/>
            <a:r>
              <a:rPr lang="en-GB" b="1" dirty="0">
                <a:solidFill>
                  <a:srgbClr val="AC2442"/>
                </a:solidFill>
              </a:rPr>
              <a:t>483,000</a:t>
            </a:r>
          </a:p>
        </p:txBody>
      </p:sp>
      <p:sp>
        <p:nvSpPr>
          <p:cNvPr id="21" name="TextBox 20">
            <a:extLst>
              <a:ext uri="{FF2B5EF4-FFF2-40B4-BE49-F238E27FC236}">
                <a16:creationId xmlns:a16="http://schemas.microsoft.com/office/drawing/2014/main" id="{BF85E0FF-93B5-41C2-9277-029EC5B75DD1}"/>
              </a:ext>
            </a:extLst>
          </p:cNvPr>
          <p:cNvSpPr txBox="1"/>
          <p:nvPr/>
        </p:nvSpPr>
        <p:spPr>
          <a:xfrm>
            <a:off x="1363776" y="3848044"/>
            <a:ext cx="961347" cy="313350"/>
          </a:xfrm>
          <a:prstGeom prst="rect">
            <a:avLst/>
          </a:prstGeom>
          <a:noFill/>
        </p:spPr>
        <p:txBody>
          <a:bodyPr wrap="square" lIns="0" tIns="36000" rIns="0" bIns="0" rtlCol="0">
            <a:spAutoFit/>
          </a:bodyPr>
          <a:lstStyle/>
          <a:p>
            <a:pPr algn="ctr"/>
            <a:r>
              <a:rPr lang="en-GB" b="1" dirty="0">
                <a:solidFill>
                  <a:srgbClr val="AC2442"/>
                </a:solidFill>
              </a:rPr>
              <a:t>558,000</a:t>
            </a:r>
          </a:p>
        </p:txBody>
      </p:sp>
      <p:sp>
        <p:nvSpPr>
          <p:cNvPr id="22" name="TextBox 21">
            <a:extLst>
              <a:ext uri="{FF2B5EF4-FFF2-40B4-BE49-F238E27FC236}">
                <a16:creationId xmlns:a16="http://schemas.microsoft.com/office/drawing/2014/main" id="{7577CA19-ADD0-4228-BAB7-2F1D0DF9D8A3}"/>
              </a:ext>
            </a:extLst>
          </p:cNvPr>
          <p:cNvSpPr txBox="1"/>
          <p:nvPr/>
        </p:nvSpPr>
        <p:spPr>
          <a:xfrm>
            <a:off x="2727551" y="3723178"/>
            <a:ext cx="961347" cy="313350"/>
          </a:xfrm>
          <a:prstGeom prst="rect">
            <a:avLst/>
          </a:prstGeom>
          <a:noFill/>
        </p:spPr>
        <p:txBody>
          <a:bodyPr wrap="square" lIns="0" tIns="36000" rIns="0" bIns="0" rtlCol="0">
            <a:spAutoFit/>
          </a:bodyPr>
          <a:lstStyle/>
          <a:p>
            <a:pPr algn="ctr"/>
            <a:r>
              <a:rPr lang="en-GB" b="1" dirty="0">
                <a:solidFill>
                  <a:srgbClr val="AC2442"/>
                </a:solidFill>
              </a:rPr>
              <a:t>574,000</a:t>
            </a:r>
          </a:p>
        </p:txBody>
      </p:sp>
      <p:sp>
        <p:nvSpPr>
          <p:cNvPr id="23" name="TextBox 22">
            <a:extLst>
              <a:ext uri="{FF2B5EF4-FFF2-40B4-BE49-F238E27FC236}">
                <a16:creationId xmlns:a16="http://schemas.microsoft.com/office/drawing/2014/main" id="{6F6CE6D4-C388-4E5E-86DD-0E28AE623DE6}"/>
              </a:ext>
            </a:extLst>
          </p:cNvPr>
          <p:cNvSpPr txBox="1"/>
          <p:nvPr/>
        </p:nvSpPr>
        <p:spPr>
          <a:xfrm>
            <a:off x="4091326" y="3455417"/>
            <a:ext cx="961347" cy="313350"/>
          </a:xfrm>
          <a:prstGeom prst="rect">
            <a:avLst/>
          </a:prstGeom>
          <a:noFill/>
        </p:spPr>
        <p:txBody>
          <a:bodyPr wrap="square" lIns="0" tIns="36000" rIns="0" bIns="0" rtlCol="0">
            <a:spAutoFit/>
          </a:bodyPr>
          <a:lstStyle/>
          <a:p>
            <a:pPr algn="ctr"/>
            <a:r>
              <a:rPr lang="en-GB" b="1" dirty="0">
                <a:solidFill>
                  <a:srgbClr val="AC2442"/>
                </a:solidFill>
              </a:rPr>
              <a:t>607,000</a:t>
            </a:r>
          </a:p>
        </p:txBody>
      </p:sp>
      <p:sp>
        <p:nvSpPr>
          <p:cNvPr id="24" name="TextBox 23">
            <a:extLst>
              <a:ext uri="{FF2B5EF4-FFF2-40B4-BE49-F238E27FC236}">
                <a16:creationId xmlns:a16="http://schemas.microsoft.com/office/drawing/2014/main" id="{FA723039-6029-4ADF-B6D3-A44E7972579D}"/>
              </a:ext>
            </a:extLst>
          </p:cNvPr>
          <p:cNvSpPr txBox="1"/>
          <p:nvPr/>
        </p:nvSpPr>
        <p:spPr>
          <a:xfrm>
            <a:off x="5455101" y="3217774"/>
            <a:ext cx="961347" cy="313350"/>
          </a:xfrm>
          <a:prstGeom prst="rect">
            <a:avLst/>
          </a:prstGeom>
          <a:noFill/>
        </p:spPr>
        <p:txBody>
          <a:bodyPr wrap="square" lIns="0" tIns="36000" rIns="0" bIns="0" rtlCol="0">
            <a:spAutoFit/>
          </a:bodyPr>
          <a:lstStyle/>
          <a:p>
            <a:pPr algn="ctr"/>
            <a:r>
              <a:rPr lang="en-GB" b="1" dirty="0">
                <a:solidFill>
                  <a:srgbClr val="AC2442"/>
                </a:solidFill>
              </a:rPr>
              <a:t>640,000</a:t>
            </a:r>
          </a:p>
        </p:txBody>
      </p:sp>
      <p:sp>
        <p:nvSpPr>
          <p:cNvPr id="25" name="TextBox 24">
            <a:extLst>
              <a:ext uri="{FF2B5EF4-FFF2-40B4-BE49-F238E27FC236}">
                <a16:creationId xmlns:a16="http://schemas.microsoft.com/office/drawing/2014/main" id="{93EC78DC-DC14-4D84-A14A-88B3C60E2C7E}"/>
              </a:ext>
            </a:extLst>
          </p:cNvPr>
          <p:cNvSpPr txBox="1"/>
          <p:nvPr/>
        </p:nvSpPr>
        <p:spPr>
          <a:xfrm>
            <a:off x="6818876" y="2975194"/>
            <a:ext cx="961347" cy="313350"/>
          </a:xfrm>
          <a:prstGeom prst="rect">
            <a:avLst/>
          </a:prstGeom>
          <a:noFill/>
        </p:spPr>
        <p:txBody>
          <a:bodyPr wrap="square" lIns="0" tIns="36000" rIns="0" bIns="0" rtlCol="0">
            <a:spAutoFit/>
          </a:bodyPr>
          <a:lstStyle/>
          <a:p>
            <a:pPr algn="ctr"/>
            <a:r>
              <a:rPr lang="en-GB" b="1" dirty="0">
                <a:solidFill>
                  <a:srgbClr val="AC2442"/>
                </a:solidFill>
              </a:rPr>
              <a:t>674,000</a:t>
            </a:r>
          </a:p>
        </p:txBody>
      </p:sp>
      <p:sp>
        <p:nvSpPr>
          <p:cNvPr id="26" name="TextBox 25">
            <a:extLst>
              <a:ext uri="{FF2B5EF4-FFF2-40B4-BE49-F238E27FC236}">
                <a16:creationId xmlns:a16="http://schemas.microsoft.com/office/drawing/2014/main" id="{19ACB081-856E-4366-9967-2C3C170BE42C}"/>
              </a:ext>
            </a:extLst>
          </p:cNvPr>
          <p:cNvSpPr txBox="1"/>
          <p:nvPr/>
        </p:nvSpPr>
        <p:spPr>
          <a:xfrm>
            <a:off x="8182651" y="2701160"/>
            <a:ext cx="961347" cy="313350"/>
          </a:xfrm>
          <a:prstGeom prst="rect">
            <a:avLst/>
          </a:prstGeom>
          <a:noFill/>
        </p:spPr>
        <p:txBody>
          <a:bodyPr wrap="square" lIns="0" tIns="36000" rIns="0" bIns="0" rtlCol="0">
            <a:spAutoFit/>
          </a:bodyPr>
          <a:lstStyle/>
          <a:p>
            <a:pPr algn="ctr"/>
            <a:r>
              <a:rPr lang="en-GB" b="1" dirty="0">
                <a:solidFill>
                  <a:srgbClr val="AC2442"/>
                </a:solidFill>
              </a:rPr>
              <a:t>712,000</a:t>
            </a:r>
          </a:p>
        </p:txBody>
      </p:sp>
    </p:spTree>
    <p:extLst>
      <p:ext uri="{BB962C8B-B14F-4D97-AF65-F5344CB8AC3E}">
        <p14:creationId xmlns:p14="http://schemas.microsoft.com/office/powerpoint/2010/main" val="131265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8DEA27-C490-47D8-8176-C4DF8956AD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5" name="Rectangle 4">
            <a:extLst>
              <a:ext uri="{FF2B5EF4-FFF2-40B4-BE49-F238E27FC236}">
                <a16:creationId xmlns:a16="http://schemas.microsoft.com/office/drawing/2014/main" id="{2FF93E4C-A6E5-4F7E-A607-6326C3756C1B}"/>
              </a:ext>
            </a:extLst>
          </p:cNvPr>
          <p:cNvSpPr/>
          <p:nvPr/>
        </p:nvSpPr>
        <p:spPr>
          <a:xfrm>
            <a:off x="0" y="647701"/>
            <a:ext cx="9144000" cy="1693164"/>
          </a:xfrm>
          <a:prstGeom prst="rect">
            <a:avLst/>
          </a:prstGeom>
          <a:gradFill>
            <a:gsLst>
              <a:gs pos="0">
                <a:schemeClr val="accent1">
                  <a:lumMod val="5000"/>
                  <a:lumOff val="95000"/>
                  <a:alpha val="89000"/>
                </a:schemeClr>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1CCA4C0-72A0-4E89-972C-DB78123878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6344" y="533398"/>
            <a:ext cx="5356098" cy="1926117"/>
          </a:xfrm>
          <a:prstGeom prst="rect">
            <a:avLst/>
          </a:prstGeom>
        </p:spPr>
      </p:pic>
    </p:spTree>
    <p:extLst>
      <p:ext uri="{BB962C8B-B14F-4D97-AF65-F5344CB8AC3E}">
        <p14:creationId xmlns:p14="http://schemas.microsoft.com/office/powerpoint/2010/main" val="1928524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8128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3A0F5-D2D5-4B54-9708-C2338B7749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906" y="1968707"/>
            <a:ext cx="8710188" cy="3862553"/>
          </a:xfrm>
          <a:prstGeom prst="rect">
            <a:avLst/>
          </a:prstGeom>
        </p:spPr>
      </p:pic>
      <p:sp>
        <p:nvSpPr>
          <p:cNvPr id="20" name="Text Placeholder 1">
            <a:extLst>
              <a:ext uri="{FF2B5EF4-FFF2-40B4-BE49-F238E27FC236}">
                <a16:creationId xmlns:a16="http://schemas.microsoft.com/office/drawing/2014/main" id="{32658EC3-1CFB-4A91-A33E-35662A8FC577}"/>
              </a:ext>
            </a:extLst>
          </p:cNvPr>
          <p:cNvSpPr txBox="1">
            <a:spLocks/>
          </p:cNvSpPr>
          <p:nvPr/>
        </p:nvSpPr>
        <p:spPr>
          <a:xfrm>
            <a:off x="724280" y="906233"/>
            <a:ext cx="7816470" cy="670772"/>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900"/>
              </a:lnSpc>
              <a:spcBef>
                <a:spcPts val="0"/>
              </a:spcBef>
              <a:spcAft>
                <a:spcPts val="1500"/>
              </a:spcAft>
              <a:buNone/>
            </a:pPr>
            <a:r>
              <a:rPr lang="en-GB" sz="4000" b="1" dirty="0">
                <a:solidFill>
                  <a:schemeClr val="bg1"/>
                </a:solidFill>
                <a:latin typeface="Arial"/>
                <a:cs typeface="Arial"/>
              </a:rPr>
              <a:t>Big careers in…</a:t>
            </a:r>
          </a:p>
        </p:txBody>
      </p:sp>
    </p:spTree>
    <p:extLst>
      <p:ext uri="{BB962C8B-B14F-4D97-AF65-F5344CB8AC3E}">
        <p14:creationId xmlns:p14="http://schemas.microsoft.com/office/powerpoint/2010/main" val="409307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8128A"/>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49C79C-60F5-4B51-95D2-71B8914051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7175" y="1497059"/>
            <a:ext cx="7640728" cy="4554342"/>
          </a:xfrm>
          <a:prstGeom prst="rect">
            <a:avLst/>
          </a:prstGeom>
        </p:spPr>
      </p:pic>
      <p:sp>
        <p:nvSpPr>
          <p:cNvPr id="5" name="Text Placeholder 1">
            <a:extLst>
              <a:ext uri="{FF2B5EF4-FFF2-40B4-BE49-F238E27FC236}">
                <a16:creationId xmlns:a16="http://schemas.microsoft.com/office/drawing/2014/main" id="{E70B71C0-D0ED-4965-A030-0257B0ECB31A}"/>
              </a:ext>
            </a:extLst>
          </p:cNvPr>
          <p:cNvSpPr txBox="1">
            <a:spLocks/>
          </p:cNvSpPr>
          <p:nvPr/>
        </p:nvSpPr>
        <p:spPr>
          <a:xfrm>
            <a:off x="724280" y="906233"/>
            <a:ext cx="7816470" cy="6707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900"/>
              </a:lnSpc>
              <a:spcBef>
                <a:spcPts val="0"/>
              </a:spcBef>
              <a:spcAft>
                <a:spcPts val="1500"/>
              </a:spcAft>
              <a:buNone/>
            </a:pPr>
            <a:r>
              <a:rPr lang="en-GB" sz="4000" b="1" dirty="0">
                <a:solidFill>
                  <a:schemeClr val="bg1"/>
                </a:solidFill>
                <a:latin typeface="Arial"/>
                <a:cs typeface="Arial"/>
              </a:rPr>
              <a:t>Do you like…?</a:t>
            </a:r>
          </a:p>
        </p:txBody>
      </p:sp>
    </p:spTree>
    <p:extLst>
      <p:ext uri="{BB962C8B-B14F-4D97-AF65-F5344CB8AC3E}">
        <p14:creationId xmlns:p14="http://schemas.microsoft.com/office/powerpoint/2010/main" val="274352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2C9F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5EF389-4669-45BE-9D9B-4C28868E4B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71966" y="4352544"/>
            <a:ext cx="6504194" cy="2517907"/>
          </a:xfrm>
          <a:prstGeom prst="rect">
            <a:avLst/>
          </a:prstGeom>
        </p:spPr>
      </p:pic>
      <p:sp>
        <p:nvSpPr>
          <p:cNvPr id="2" name="Text Placeholder 1">
            <a:extLst>
              <a:ext uri="{FF2B5EF4-FFF2-40B4-BE49-F238E27FC236}">
                <a16:creationId xmlns:a16="http://schemas.microsoft.com/office/drawing/2014/main" id="{624F7768-276C-4544-8587-69560F5A4762}"/>
              </a:ext>
            </a:extLst>
          </p:cNvPr>
          <p:cNvSpPr>
            <a:spLocks noGrp="1"/>
          </p:cNvSpPr>
          <p:nvPr>
            <p:ph type="body" sz="quarter" idx="13"/>
          </p:nvPr>
        </p:nvSpPr>
        <p:spPr>
          <a:prstGeom prst="rect">
            <a:avLst/>
          </a:prstGeom>
        </p:spPr>
        <p:txBody>
          <a:bodyPr/>
          <a:lstStyle/>
          <a:p>
            <a:r>
              <a:rPr lang="en-GB" dirty="0">
                <a:solidFill>
                  <a:schemeClr val="bg1"/>
                </a:solidFill>
              </a:rPr>
              <a:t>Why choose CS?</a:t>
            </a:r>
          </a:p>
        </p:txBody>
      </p:sp>
      <p:sp>
        <p:nvSpPr>
          <p:cNvPr id="3" name="Text Placeholder 2">
            <a:extLst>
              <a:ext uri="{FF2B5EF4-FFF2-40B4-BE49-F238E27FC236}">
                <a16:creationId xmlns:a16="http://schemas.microsoft.com/office/drawing/2014/main" id="{A123E724-3471-4F7F-AF4A-36E8688653E8}"/>
              </a:ext>
            </a:extLst>
          </p:cNvPr>
          <p:cNvSpPr>
            <a:spLocks noGrp="1"/>
          </p:cNvSpPr>
          <p:nvPr>
            <p:ph type="body" sz="quarter" idx="14"/>
          </p:nvPr>
        </p:nvSpPr>
        <p:spPr>
          <a:prstGeom prst="rect">
            <a:avLst/>
          </a:prstGeom>
        </p:spPr>
        <p:txBody>
          <a:bodyPr/>
          <a:lstStyle/>
          <a:p>
            <a:r>
              <a:rPr lang="en-GB" dirty="0"/>
              <a:t>Computers are changing every part of our lives at an ever increasing rate – why not drive the future?</a:t>
            </a:r>
          </a:p>
          <a:p>
            <a:r>
              <a:rPr lang="en-GB" dirty="0"/>
              <a:t>In this GCSE:</a:t>
            </a:r>
          </a:p>
          <a:p>
            <a:pPr lvl="1"/>
            <a:r>
              <a:rPr lang="en-GB" dirty="0">
                <a:solidFill>
                  <a:schemeClr val="bg1"/>
                </a:solidFill>
              </a:rPr>
              <a:t>Experience programming and making new software</a:t>
            </a:r>
          </a:p>
          <a:p>
            <a:pPr lvl="1"/>
            <a:r>
              <a:rPr lang="en-GB" dirty="0">
                <a:solidFill>
                  <a:schemeClr val="bg1"/>
                </a:solidFill>
              </a:rPr>
              <a:t>Find out how hackers attack computers</a:t>
            </a:r>
          </a:p>
          <a:p>
            <a:pPr lvl="1"/>
            <a:r>
              <a:rPr lang="en-GB" dirty="0">
                <a:solidFill>
                  <a:schemeClr val="bg1"/>
                </a:solidFill>
              </a:rPr>
              <a:t>Discover how computers work </a:t>
            </a:r>
          </a:p>
          <a:p>
            <a:pPr lvl="1"/>
            <a:r>
              <a:rPr lang="en-GB" dirty="0">
                <a:solidFill>
                  <a:schemeClr val="bg1"/>
                </a:solidFill>
              </a:rPr>
              <a:t>Solve logical problems</a:t>
            </a:r>
          </a:p>
          <a:p>
            <a:pPr lvl="1"/>
            <a:endParaRPr lang="en-GB" dirty="0"/>
          </a:p>
        </p:txBody>
      </p:sp>
    </p:spTree>
    <p:extLst>
      <p:ext uri="{BB962C8B-B14F-4D97-AF65-F5344CB8AC3E}">
        <p14:creationId xmlns:p14="http://schemas.microsoft.com/office/powerpoint/2010/main" val="73623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1E1355-9636-4D96-9B92-BF049FB010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57173" y="1541921"/>
            <a:ext cx="5486828" cy="5316079"/>
          </a:xfrm>
          <a:prstGeom prst="rect">
            <a:avLst/>
          </a:prstGeom>
        </p:spPr>
      </p:pic>
      <p:sp>
        <p:nvSpPr>
          <p:cNvPr id="2" name="Text Placeholder 1">
            <a:extLst>
              <a:ext uri="{FF2B5EF4-FFF2-40B4-BE49-F238E27FC236}">
                <a16:creationId xmlns:a16="http://schemas.microsoft.com/office/drawing/2014/main" id="{D5BB35D1-FDD4-4A20-9A5B-F7D08DAB4E8B}"/>
              </a:ext>
            </a:extLst>
          </p:cNvPr>
          <p:cNvSpPr>
            <a:spLocks noGrp="1"/>
          </p:cNvSpPr>
          <p:nvPr>
            <p:ph type="body" sz="quarter" idx="13"/>
          </p:nvPr>
        </p:nvSpPr>
        <p:spPr/>
        <p:txBody>
          <a:bodyPr/>
          <a:lstStyle/>
          <a:p>
            <a:r>
              <a:rPr lang="en-GB" dirty="0"/>
              <a:t>CPU design</a:t>
            </a:r>
          </a:p>
        </p:txBody>
      </p:sp>
      <p:sp>
        <p:nvSpPr>
          <p:cNvPr id="3" name="Text Placeholder 2">
            <a:extLst>
              <a:ext uri="{FF2B5EF4-FFF2-40B4-BE49-F238E27FC236}">
                <a16:creationId xmlns:a16="http://schemas.microsoft.com/office/drawing/2014/main" id="{909DF09E-8F4E-4280-A41B-5B748D493740}"/>
              </a:ext>
            </a:extLst>
          </p:cNvPr>
          <p:cNvSpPr>
            <a:spLocks noGrp="1"/>
          </p:cNvSpPr>
          <p:nvPr>
            <p:ph type="body" sz="quarter" idx="14"/>
          </p:nvPr>
        </p:nvSpPr>
        <p:spPr/>
        <p:txBody>
          <a:bodyPr/>
          <a:lstStyle/>
          <a:p>
            <a:r>
              <a:rPr lang="en-GB" dirty="0"/>
              <a:t>The brain of any computer is the CPU </a:t>
            </a:r>
          </a:p>
          <a:p>
            <a:pPr lvl="1"/>
            <a:r>
              <a:rPr lang="en-GB" dirty="0"/>
              <a:t>The UK is a world leader of CPU design </a:t>
            </a:r>
          </a:p>
          <a:p>
            <a:pPr lvl="1"/>
            <a:r>
              <a:rPr lang="en-GB" dirty="0"/>
              <a:t>Made by ARM, who are based in Cambridge</a:t>
            </a:r>
          </a:p>
          <a:p>
            <a:pPr lvl="1"/>
            <a:r>
              <a:rPr lang="en-GB" dirty="0"/>
              <a:t>ARM chips are used in almost all </a:t>
            </a:r>
            <a:br>
              <a:rPr lang="en-GB" dirty="0"/>
            </a:br>
            <a:r>
              <a:rPr lang="en-GB" dirty="0"/>
              <a:t>mobile phones including iPhones</a:t>
            </a:r>
          </a:p>
          <a:p>
            <a:r>
              <a:rPr lang="en-GB" dirty="0"/>
              <a:t>Are you the person who</a:t>
            </a:r>
            <a:br>
              <a:rPr lang="en-GB" dirty="0"/>
            </a:br>
            <a:r>
              <a:rPr lang="en-GB" dirty="0"/>
              <a:t>will design the next </a:t>
            </a:r>
            <a:br>
              <a:rPr lang="en-GB" dirty="0"/>
            </a:br>
            <a:r>
              <a:rPr lang="en-GB" dirty="0"/>
              <a:t>generation of devices?</a:t>
            </a:r>
            <a:br>
              <a:rPr lang="en-GB" dirty="0"/>
            </a:br>
            <a:endParaRPr lang="en-GB" dirty="0"/>
          </a:p>
          <a:p>
            <a:endParaRPr lang="en-GB" dirty="0"/>
          </a:p>
        </p:txBody>
      </p:sp>
    </p:spTree>
    <p:extLst>
      <p:ext uri="{BB962C8B-B14F-4D97-AF65-F5344CB8AC3E}">
        <p14:creationId xmlns:p14="http://schemas.microsoft.com/office/powerpoint/2010/main" val="269278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B89C57-A5FC-4071-9541-0140AD7AAF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2"/>
            <a:ext cx="9144000" cy="6210298"/>
          </a:xfrm>
          <a:prstGeom prst="rect">
            <a:avLst/>
          </a:prstGeom>
        </p:spPr>
      </p:pic>
      <p:sp>
        <p:nvSpPr>
          <p:cNvPr id="2" name="Text Placeholder 1">
            <a:extLst>
              <a:ext uri="{FF2B5EF4-FFF2-40B4-BE49-F238E27FC236}">
                <a16:creationId xmlns:a16="http://schemas.microsoft.com/office/drawing/2014/main" id="{D5BB35D1-FDD4-4A20-9A5B-F7D08DAB4E8B}"/>
              </a:ext>
            </a:extLst>
          </p:cNvPr>
          <p:cNvSpPr>
            <a:spLocks noGrp="1"/>
          </p:cNvSpPr>
          <p:nvPr>
            <p:ph type="body" sz="quarter" idx="13"/>
          </p:nvPr>
        </p:nvSpPr>
        <p:spPr/>
        <p:txBody>
          <a:bodyPr/>
          <a:lstStyle/>
          <a:p>
            <a:r>
              <a:rPr lang="en-GB" dirty="0">
                <a:solidFill>
                  <a:schemeClr val="bg1"/>
                </a:solidFill>
              </a:rPr>
              <a:t>Drones</a:t>
            </a:r>
          </a:p>
        </p:txBody>
      </p:sp>
      <p:sp>
        <p:nvSpPr>
          <p:cNvPr id="3" name="Text Placeholder 2">
            <a:extLst>
              <a:ext uri="{FF2B5EF4-FFF2-40B4-BE49-F238E27FC236}">
                <a16:creationId xmlns:a16="http://schemas.microsoft.com/office/drawing/2014/main" id="{909DF09E-8F4E-4280-A41B-5B748D493740}"/>
              </a:ext>
            </a:extLst>
          </p:cNvPr>
          <p:cNvSpPr>
            <a:spLocks noGrp="1"/>
          </p:cNvSpPr>
          <p:nvPr>
            <p:ph type="body" sz="quarter" idx="14"/>
          </p:nvPr>
        </p:nvSpPr>
        <p:spPr>
          <a:xfrm>
            <a:off x="724280" y="1704179"/>
            <a:ext cx="7797230" cy="3642262"/>
          </a:xfrm>
        </p:spPr>
        <p:txBody>
          <a:bodyPr/>
          <a:lstStyle/>
          <a:p>
            <a:r>
              <a:rPr lang="en-GB" dirty="0">
                <a:solidFill>
                  <a:schemeClr val="bg1"/>
                </a:solidFill>
              </a:rPr>
              <a:t>Drones are already used for film making, </a:t>
            </a:r>
            <a:br>
              <a:rPr lang="en-GB" dirty="0">
                <a:solidFill>
                  <a:schemeClr val="bg1"/>
                </a:solidFill>
              </a:rPr>
            </a:br>
            <a:r>
              <a:rPr lang="en-GB" dirty="0">
                <a:solidFill>
                  <a:schemeClr val="bg1"/>
                </a:solidFill>
              </a:rPr>
              <a:t>search &amp; rescue and surveying</a:t>
            </a:r>
          </a:p>
          <a:p>
            <a:pPr lvl="1"/>
            <a:r>
              <a:rPr lang="en-GB" dirty="0">
                <a:solidFill>
                  <a:schemeClr val="bg1"/>
                </a:solidFill>
              </a:rPr>
              <a:t>In the future, deliveries to </a:t>
            </a:r>
            <a:br>
              <a:rPr lang="en-GB" dirty="0">
                <a:solidFill>
                  <a:schemeClr val="bg1"/>
                </a:solidFill>
              </a:rPr>
            </a:br>
            <a:r>
              <a:rPr lang="en-GB" dirty="0">
                <a:solidFill>
                  <a:schemeClr val="bg1"/>
                </a:solidFill>
              </a:rPr>
              <a:t>your house could be made</a:t>
            </a:r>
            <a:br>
              <a:rPr lang="en-GB" dirty="0">
                <a:solidFill>
                  <a:schemeClr val="bg1"/>
                </a:solidFill>
              </a:rPr>
            </a:br>
            <a:r>
              <a:rPr lang="en-GB" dirty="0">
                <a:solidFill>
                  <a:schemeClr val="bg1"/>
                </a:solidFill>
              </a:rPr>
              <a:t>by drone</a:t>
            </a:r>
          </a:p>
          <a:p>
            <a:pPr lvl="1"/>
            <a:r>
              <a:rPr lang="en-GB" dirty="0">
                <a:solidFill>
                  <a:schemeClr val="bg1"/>
                </a:solidFill>
              </a:rPr>
              <a:t>They will need programmers</a:t>
            </a:r>
            <a:br>
              <a:rPr lang="en-GB" dirty="0">
                <a:solidFill>
                  <a:schemeClr val="bg1"/>
                </a:solidFill>
              </a:rPr>
            </a:br>
            <a:r>
              <a:rPr lang="en-GB" dirty="0">
                <a:solidFill>
                  <a:schemeClr val="bg1"/>
                </a:solidFill>
              </a:rPr>
              <a:t>to tell them where and when </a:t>
            </a:r>
            <a:br>
              <a:rPr lang="en-GB" dirty="0">
                <a:solidFill>
                  <a:schemeClr val="bg1"/>
                </a:solidFill>
              </a:rPr>
            </a:br>
            <a:r>
              <a:rPr lang="en-GB" dirty="0">
                <a:solidFill>
                  <a:schemeClr val="bg1"/>
                </a:solidFill>
              </a:rPr>
              <a:t>to go each day</a:t>
            </a:r>
          </a:p>
          <a:p>
            <a:r>
              <a:rPr lang="en-GB" dirty="0">
                <a:solidFill>
                  <a:schemeClr val="bg1"/>
                </a:solidFill>
              </a:rPr>
              <a:t>Would you like to be a part of this future?</a:t>
            </a:r>
          </a:p>
        </p:txBody>
      </p:sp>
    </p:spTree>
    <p:extLst>
      <p:ext uri="{BB962C8B-B14F-4D97-AF65-F5344CB8AC3E}">
        <p14:creationId xmlns:p14="http://schemas.microsoft.com/office/powerpoint/2010/main" val="34094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020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3682F5-AD59-418E-AF23-71C156FBD5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0"/>
            <a:ext cx="9144000" cy="6210299"/>
          </a:xfrm>
          <a:prstGeom prst="rect">
            <a:avLst/>
          </a:prstGeom>
        </p:spPr>
      </p:pic>
      <p:sp>
        <p:nvSpPr>
          <p:cNvPr id="2" name="Text Placeholder 1">
            <a:extLst>
              <a:ext uri="{FF2B5EF4-FFF2-40B4-BE49-F238E27FC236}">
                <a16:creationId xmlns:a16="http://schemas.microsoft.com/office/drawing/2014/main" id="{D5BB35D1-FDD4-4A20-9A5B-F7D08DAB4E8B}"/>
              </a:ext>
            </a:extLst>
          </p:cNvPr>
          <p:cNvSpPr>
            <a:spLocks noGrp="1"/>
          </p:cNvSpPr>
          <p:nvPr>
            <p:ph type="body" sz="quarter" idx="13"/>
          </p:nvPr>
        </p:nvSpPr>
        <p:spPr/>
        <p:txBody>
          <a:bodyPr/>
          <a:lstStyle/>
          <a:p>
            <a:r>
              <a:rPr lang="en-GB" dirty="0">
                <a:solidFill>
                  <a:schemeClr val="bg1"/>
                </a:solidFill>
              </a:rPr>
              <a:t>Robotics</a:t>
            </a:r>
          </a:p>
        </p:txBody>
      </p:sp>
      <p:sp>
        <p:nvSpPr>
          <p:cNvPr id="3" name="Text Placeholder 2">
            <a:extLst>
              <a:ext uri="{FF2B5EF4-FFF2-40B4-BE49-F238E27FC236}">
                <a16:creationId xmlns:a16="http://schemas.microsoft.com/office/drawing/2014/main" id="{909DF09E-8F4E-4280-A41B-5B748D493740}"/>
              </a:ext>
            </a:extLst>
          </p:cNvPr>
          <p:cNvSpPr>
            <a:spLocks noGrp="1"/>
          </p:cNvSpPr>
          <p:nvPr>
            <p:ph type="body" sz="quarter" idx="14"/>
          </p:nvPr>
        </p:nvSpPr>
        <p:spPr>
          <a:xfrm>
            <a:off x="724280" y="1704179"/>
            <a:ext cx="4556847" cy="3453607"/>
          </a:xfrm>
        </p:spPr>
        <p:txBody>
          <a:bodyPr/>
          <a:lstStyle/>
          <a:p>
            <a:r>
              <a:rPr lang="en-GB" dirty="0">
                <a:solidFill>
                  <a:schemeClr val="bg1"/>
                </a:solidFill>
              </a:rPr>
              <a:t>We are finding more </a:t>
            </a:r>
            <a:br>
              <a:rPr lang="en-GB" dirty="0">
                <a:solidFill>
                  <a:schemeClr val="bg1"/>
                </a:solidFill>
              </a:rPr>
            </a:br>
            <a:r>
              <a:rPr lang="en-GB" dirty="0">
                <a:solidFill>
                  <a:schemeClr val="bg1"/>
                </a:solidFill>
              </a:rPr>
              <a:t>and more uses for robots</a:t>
            </a:r>
          </a:p>
          <a:p>
            <a:pPr lvl="1"/>
            <a:r>
              <a:rPr lang="en-GB" dirty="0">
                <a:solidFill>
                  <a:srgbClr val="C2C8F4"/>
                </a:solidFill>
              </a:rPr>
              <a:t>Robotic vacuums in the home</a:t>
            </a:r>
          </a:p>
          <a:p>
            <a:pPr lvl="1"/>
            <a:r>
              <a:rPr lang="en-GB" dirty="0">
                <a:solidFill>
                  <a:srgbClr val="C2C8F4"/>
                </a:solidFill>
              </a:rPr>
              <a:t>Car assembly</a:t>
            </a:r>
          </a:p>
          <a:p>
            <a:pPr lvl="1"/>
            <a:r>
              <a:rPr lang="en-GB" dirty="0">
                <a:solidFill>
                  <a:srgbClr val="C2C8F4"/>
                </a:solidFill>
              </a:rPr>
              <a:t>Clearing mines in a war zone</a:t>
            </a:r>
          </a:p>
          <a:p>
            <a:r>
              <a:rPr lang="en-GB" dirty="0">
                <a:solidFill>
                  <a:schemeClr val="bg1"/>
                </a:solidFill>
              </a:rPr>
              <a:t>To make a robot you </a:t>
            </a:r>
            <a:br>
              <a:rPr lang="en-GB" dirty="0">
                <a:solidFill>
                  <a:schemeClr val="bg1"/>
                </a:solidFill>
              </a:rPr>
            </a:br>
            <a:r>
              <a:rPr lang="en-GB" dirty="0">
                <a:solidFill>
                  <a:schemeClr val="bg1"/>
                </a:solidFill>
              </a:rPr>
              <a:t>need to have a good understanding of how computers work and</a:t>
            </a:r>
            <a:br>
              <a:rPr lang="en-GB" dirty="0">
                <a:solidFill>
                  <a:schemeClr val="bg1"/>
                </a:solidFill>
              </a:rPr>
            </a:br>
            <a:r>
              <a:rPr lang="en-GB" dirty="0">
                <a:solidFill>
                  <a:schemeClr val="bg1"/>
                </a:solidFill>
              </a:rPr>
              <a:t>how to program them</a:t>
            </a:r>
            <a:br>
              <a:rPr lang="en-GB" dirty="0"/>
            </a:br>
            <a:endParaRPr lang="en-GB" dirty="0"/>
          </a:p>
          <a:p>
            <a:endParaRPr lang="en-GB" dirty="0"/>
          </a:p>
        </p:txBody>
      </p:sp>
    </p:spTree>
    <p:extLst>
      <p:ext uri="{BB962C8B-B14F-4D97-AF65-F5344CB8AC3E}">
        <p14:creationId xmlns:p14="http://schemas.microsoft.com/office/powerpoint/2010/main" val="298408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A121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3E6189-FA6B-4830-A35D-FA30942EB3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0"/>
            <a:ext cx="9144000" cy="6210299"/>
          </a:xfrm>
          <a:prstGeom prst="rect">
            <a:avLst/>
          </a:prstGeom>
        </p:spPr>
      </p:pic>
      <p:sp>
        <p:nvSpPr>
          <p:cNvPr id="2" name="Text Placeholder 1">
            <a:extLst>
              <a:ext uri="{FF2B5EF4-FFF2-40B4-BE49-F238E27FC236}">
                <a16:creationId xmlns:a16="http://schemas.microsoft.com/office/drawing/2014/main" id="{D5BB35D1-FDD4-4A20-9A5B-F7D08DAB4E8B}"/>
              </a:ext>
            </a:extLst>
          </p:cNvPr>
          <p:cNvSpPr>
            <a:spLocks noGrp="1"/>
          </p:cNvSpPr>
          <p:nvPr>
            <p:ph type="body" sz="quarter" idx="13"/>
          </p:nvPr>
        </p:nvSpPr>
        <p:spPr/>
        <p:txBody>
          <a:bodyPr/>
          <a:lstStyle/>
          <a:p>
            <a:r>
              <a:rPr lang="en-GB" dirty="0">
                <a:solidFill>
                  <a:schemeClr val="bg1"/>
                </a:solidFill>
              </a:rPr>
              <a:t>The World Wide Web</a:t>
            </a:r>
          </a:p>
        </p:txBody>
      </p:sp>
      <p:sp>
        <p:nvSpPr>
          <p:cNvPr id="3" name="Text Placeholder 2">
            <a:extLst>
              <a:ext uri="{FF2B5EF4-FFF2-40B4-BE49-F238E27FC236}">
                <a16:creationId xmlns:a16="http://schemas.microsoft.com/office/drawing/2014/main" id="{909DF09E-8F4E-4280-A41B-5B748D493740}"/>
              </a:ext>
            </a:extLst>
          </p:cNvPr>
          <p:cNvSpPr>
            <a:spLocks noGrp="1"/>
          </p:cNvSpPr>
          <p:nvPr>
            <p:ph type="body" sz="quarter" idx="14"/>
          </p:nvPr>
        </p:nvSpPr>
        <p:spPr>
          <a:xfrm>
            <a:off x="724279" y="1704179"/>
            <a:ext cx="7976069" cy="3453607"/>
          </a:xfrm>
        </p:spPr>
        <p:txBody>
          <a:bodyPr/>
          <a:lstStyle/>
          <a:p>
            <a:r>
              <a:rPr lang="en-GB" dirty="0">
                <a:solidFill>
                  <a:schemeClr val="bg1"/>
                </a:solidFill>
              </a:rPr>
              <a:t>Invented by British scientist, Tim Berners-Lee in 1989</a:t>
            </a:r>
          </a:p>
          <a:p>
            <a:pPr lvl="1"/>
            <a:r>
              <a:rPr lang="en-GB" dirty="0">
                <a:solidFill>
                  <a:srgbClr val="12C9F1"/>
                </a:solidFill>
              </a:rPr>
              <a:t>More than four billion people now use it</a:t>
            </a:r>
          </a:p>
          <a:p>
            <a:pPr lvl="1"/>
            <a:r>
              <a:rPr lang="en-GB" dirty="0">
                <a:solidFill>
                  <a:srgbClr val="12C9F1"/>
                </a:solidFill>
              </a:rPr>
              <a:t>Over 45 billion web pages have been written</a:t>
            </a:r>
          </a:p>
          <a:p>
            <a:r>
              <a:rPr lang="en-GB" dirty="0">
                <a:solidFill>
                  <a:schemeClr val="bg1"/>
                </a:solidFill>
              </a:rPr>
              <a:t>Every British business needs people with an understanding of how computing can help them</a:t>
            </a:r>
          </a:p>
          <a:p>
            <a:endParaRPr lang="en-GB" dirty="0">
              <a:solidFill>
                <a:schemeClr val="bg1"/>
              </a:solidFill>
            </a:endParaRPr>
          </a:p>
        </p:txBody>
      </p:sp>
    </p:spTree>
    <p:extLst>
      <p:ext uri="{BB962C8B-B14F-4D97-AF65-F5344CB8AC3E}">
        <p14:creationId xmlns:p14="http://schemas.microsoft.com/office/powerpoint/2010/main" val="3001447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55F6B1-0006-416E-8F1A-D2DECD33EDE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47700"/>
            <a:ext cx="9144000" cy="6210299"/>
          </a:xfrm>
          <a:prstGeom prst="rect">
            <a:avLst/>
          </a:prstGeom>
        </p:spPr>
      </p:pic>
      <p:sp>
        <p:nvSpPr>
          <p:cNvPr id="2" name="Text Placeholder 1">
            <a:extLst>
              <a:ext uri="{FF2B5EF4-FFF2-40B4-BE49-F238E27FC236}">
                <a16:creationId xmlns:a16="http://schemas.microsoft.com/office/drawing/2014/main" id="{D5BB35D1-FDD4-4A20-9A5B-F7D08DAB4E8B}"/>
              </a:ext>
            </a:extLst>
          </p:cNvPr>
          <p:cNvSpPr>
            <a:spLocks noGrp="1"/>
          </p:cNvSpPr>
          <p:nvPr>
            <p:ph type="body" sz="quarter" idx="13"/>
          </p:nvPr>
        </p:nvSpPr>
        <p:spPr/>
        <p:txBody>
          <a:bodyPr/>
          <a:lstStyle/>
          <a:p>
            <a:r>
              <a:rPr lang="en-GB">
                <a:solidFill>
                  <a:schemeClr val="bg1"/>
                </a:solidFill>
              </a:rPr>
              <a:t>Game-changing E-commerce</a:t>
            </a:r>
            <a:endParaRPr lang="en-GB" dirty="0">
              <a:solidFill>
                <a:schemeClr val="bg1"/>
              </a:solidFill>
            </a:endParaRPr>
          </a:p>
        </p:txBody>
      </p:sp>
      <p:sp>
        <p:nvSpPr>
          <p:cNvPr id="3" name="Text Placeholder 2">
            <a:extLst>
              <a:ext uri="{FF2B5EF4-FFF2-40B4-BE49-F238E27FC236}">
                <a16:creationId xmlns:a16="http://schemas.microsoft.com/office/drawing/2014/main" id="{909DF09E-8F4E-4280-A41B-5B748D493740}"/>
              </a:ext>
            </a:extLst>
          </p:cNvPr>
          <p:cNvSpPr>
            <a:spLocks noGrp="1"/>
          </p:cNvSpPr>
          <p:nvPr>
            <p:ph type="body" sz="quarter" idx="14"/>
          </p:nvPr>
        </p:nvSpPr>
        <p:spPr/>
        <p:txBody>
          <a:bodyPr/>
          <a:lstStyle/>
          <a:p>
            <a:r>
              <a:rPr lang="en-GB" dirty="0">
                <a:solidFill>
                  <a:schemeClr val="bg1"/>
                </a:solidFill>
              </a:rPr>
              <a:t>Shopping has been </a:t>
            </a:r>
            <a:br>
              <a:rPr lang="en-GB" dirty="0">
                <a:solidFill>
                  <a:schemeClr val="bg1"/>
                </a:solidFill>
              </a:rPr>
            </a:br>
            <a:r>
              <a:rPr lang="en-GB" dirty="0">
                <a:solidFill>
                  <a:schemeClr val="bg1"/>
                </a:solidFill>
              </a:rPr>
              <a:t>transformed since </a:t>
            </a:r>
            <a:br>
              <a:rPr lang="en-GB" dirty="0">
                <a:solidFill>
                  <a:schemeClr val="bg1"/>
                </a:solidFill>
              </a:rPr>
            </a:br>
            <a:r>
              <a:rPr lang="en-GB" dirty="0">
                <a:solidFill>
                  <a:schemeClr val="bg1"/>
                </a:solidFill>
              </a:rPr>
              <a:t>the web was invented</a:t>
            </a:r>
          </a:p>
          <a:p>
            <a:pPr lvl="1"/>
            <a:r>
              <a:rPr lang="en-GB" dirty="0">
                <a:solidFill>
                  <a:schemeClr val="accent5">
                    <a:lumMod val="20000"/>
                    <a:lumOff val="80000"/>
                  </a:schemeClr>
                </a:solidFill>
              </a:rPr>
              <a:t>Online shopping was worth</a:t>
            </a:r>
            <a:br>
              <a:rPr lang="en-GB" dirty="0">
                <a:solidFill>
                  <a:schemeClr val="accent5">
                    <a:lumMod val="20000"/>
                    <a:lumOff val="80000"/>
                  </a:schemeClr>
                </a:solidFill>
              </a:rPr>
            </a:br>
            <a:r>
              <a:rPr lang="en-GB" dirty="0">
                <a:solidFill>
                  <a:schemeClr val="accent5">
                    <a:lumMod val="20000"/>
                    <a:lumOff val="80000"/>
                  </a:schemeClr>
                </a:solidFill>
              </a:rPr>
              <a:t>£1 trillion in 2014</a:t>
            </a:r>
          </a:p>
          <a:p>
            <a:pPr lvl="1"/>
            <a:r>
              <a:rPr lang="en-GB" dirty="0">
                <a:solidFill>
                  <a:schemeClr val="accent5">
                    <a:lumMod val="20000"/>
                    <a:lumOff val="80000"/>
                  </a:schemeClr>
                </a:solidFill>
              </a:rPr>
              <a:t>It is predicted to be worth</a:t>
            </a:r>
            <a:br>
              <a:rPr lang="en-GB" dirty="0">
                <a:solidFill>
                  <a:schemeClr val="accent5">
                    <a:lumMod val="20000"/>
                    <a:lumOff val="80000"/>
                  </a:schemeClr>
                </a:solidFill>
              </a:rPr>
            </a:br>
            <a:r>
              <a:rPr lang="en-GB" dirty="0">
                <a:solidFill>
                  <a:schemeClr val="accent5">
                    <a:lumMod val="20000"/>
                    <a:lumOff val="80000"/>
                  </a:schemeClr>
                </a:solidFill>
              </a:rPr>
              <a:t>£3.7 trillion by 2021</a:t>
            </a:r>
          </a:p>
          <a:p>
            <a:r>
              <a:rPr lang="en-GB" dirty="0">
                <a:solidFill>
                  <a:schemeClr val="bg1"/>
                </a:solidFill>
              </a:rPr>
              <a:t>Want to know </a:t>
            </a:r>
            <a:br>
              <a:rPr lang="en-GB" dirty="0">
                <a:solidFill>
                  <a:schemeClr val="bg1"/>
                </a:solidFill>
              </a:rPr>
            </a:br>
            <a:r>
              <a:rPr lang="en-GB" dirty="0">
                <a:solidFill>
                  <a:schemeClr val="bg1"/>
                </a:solidFill>
              </a:rPr>
              <a:t>how it works?</a:t>
            </a:r>
            <a:br>
              <a:rPr lang="en-GB" dirty="0">
                <a:solidFill>
                  <a:schemeClr val="bg1"/>
                </a:solidFill>
              </a:rPr>
            </a:br>
            <a:endParaRPr lang="en-GB" dirty="0">
              <a:solidFill>
                <a:schemeClr val="bg1"/>
              </a:solidFill>
            </a:endParaRPr>
          </a:p>
          <a:p>
            <a:endParaRPr lang="en-GB" dirty="0"/>
          </a:p>
        </p:txBody>
      </p:sp>
    </p:spTree>
    <p:extLst>
      <p:ext uri="{BB962C8B-B14F-4D97-AF65-F5344CB8AC3E}">
        <p14:creationId xmlns:p14="http://schemas.microsoft.com/office/powerpoint/2010/main" val="225514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36918D-2E2F-4D77-A962-2D6D510B44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0"/>
            <a:ext cx="9144000" cy="6210299"/>
          </a:xfrm>
          <a:prstGeom prst="rect">
            <a:avLst/>
          </a:prstGeom>
        </p:spPr>
      </p:pic>
      <p:sp>
        <p:nvSpPr>
          <p:cNvPr id="2" name="Text Placeholder 1">
            <a:extLst>
              <a:ext uri="{FF2B5EF4-FFF2-40B4-BE49-F238E27FC236}">
                <a16:creationId xmlns:a16="http://schemas.microsoft.com/office/drawing/2014/main" id="{D5BB35D1-FDD4-4A20-9A5B-F7D08DAB4E8B}"/>
              </a:ext>
            </a:extLst>
          </p:cNvPr>
          <p:cNvSpPr>
            <a:spLocks noGrp="1"/>
          </p:cNvSpPr>
          <p:nvPr>
            <p:ph type="body" sz="quarter" idx="13"/>
          </p:nvPr>
        </p:nvSpPr>
        <p:spPr/>
        <p:txBody>
          <a:bodyPr/>
          <a:lstStyle/>
          <a:p>
            <a:r>
              <a:rPr lang="en-GB"/>
              <a:t>Augmented reality</a:t>
            </a:r>
            <a:endParaRPr lang="en-GB" dirty="0"/>
          </a:p>
        </p:txBody>
      </p:sp>
      <p:sp>
        <p:nvSpPr>
          <p:cNvPr id="3" name="Text Placeholder 2">
            <a:extLst>
              <a:ext uri="{FF2B5EF4-FFF2-40B4-BE49-F238E27FC236}">
                <a16:creationId xmlns:a16="http://schemas.microsoft.com/office/drawing/2014/main" id="{909DF09E-8F4E-4280-A41B-5B748D493740}"/>
              </a:ext>
            </a:extLst>
          </p:cNvPr>
          <p:cNvSpPr>
            <a:spLocks noGrp="1"/>
          </p:cNvSpPr>
          <p:nvPr>
            <p:ph type="body" sz="quarter" idx="14"/>
          </p:nvPr>
        </p:nvSpPr>
        <p:spPr>
          <a:xfrm>
            <a:off x="724280" y="1704179"/>
            <a:ext cx="7797230" cy="3453607"/>
          </a:xfrm>
        </p:spPr>
        <p:txBody>
          <a:bodyPr/>
          <a:lstStyle/>
          <a:p>
            <a:r>
              <a:rPr lang="en-GB" dirty="0"/>
              <a:t>By adding information to the world we can:</a:t>
            </a:r>
          </a:p>
          <a:p>
            <a:pPr lvl="1"/>
            <a:r>
              <a:rPr lang="en-GB" dirty="0"/>
              <a:t>add reviews on shops and cafés as we see them</a:t>
            </a:r>
          </a:p>
          <a:p>
            <a:pPr lvl="1"/>
            <a:r>
              <a:rPr lang="en-GB" dirty="0"/>
              <a:t>utilise a heads-up display when driving</a:t>
            </a:r>
          </a:p>
          <a:p>
            <a:pPr lvl="1"/>
            <a:r>
              <a:rPr lang="en-GB" dirty="0"/>
              <a:t>or play Pokémon Go</a:t>
            </a:r>
          </a:p>
        </p:txBody>
      </p:sp>
    </p:spTree>
    <p:extLst>
      <p:ext uri="{BB962C8B-B14F-4D97-AF65-F5344CB8AC3E}">
        <p14:creationId xmlns:p14="http://schemas.microsoft.com/office/powerpoint/2010/main" val="1322081367"/>
      </p:ext>
    </p:extLst>
  </p:cSld>
  <p:clrMapOvr>
    <a:masterClrMapping/>
  </p:clrMapOvr>
</p:sld>
</file>

<file path=ppt/theme/theme1.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1934dce-8ccc-43d0-b3d4-07b9bd691d90" xsi:nil="true"/>
    <lcf76f155ced4ddcb4097134ff3c332f xmlns="5ffc9a46-1028-49b0-8416-0ab358aad601">
      <Terms xmlns="http://schemas.microsoft.com/office/infopath/2007/PartnerControls"/>
    </lcf76f155ced4ddcb4097134ff3c332f>
    <Dateedited xmlns="5ffc9a46-1028-49b0-8416-0ab358aad60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F9661B34B26C459F725F366E8E1BB9" ma:contentTypeVersion="17" ma:contentTypeDescription="Create a new document." ma:contentTypeScope="" ma:versionID="58f9a253f4941e1894507c91b658802a">
  <xsd:schema xmlns:xsd="http://www.w3.org/2001/XMLSchema" xmlns:xs="http://www.w3.org/2001/XMLSchema" xmlns:p="http://schemas.microsoft.com/office/2006/metadata/properties" xmlns:ns2="5ffc9a46-1028-49b0-8416-0ab358aad601" xmlns:ns3="11934dce-8ccc-43d0-b3d4-07b9bd691d90" targetNamespace="http://schemas.microsoft.com/office/2006/metadata/properties" ma:root="true" ma:fieldsID="0c67e9929d3a39c32e659f74bcb1435f" ns2:_="" ns3:_="">
    <xsd:import namespace="5ffc9a46-1028-49b0-8416-0ab358aad601"/>
    <xsd:import namespace="11934dce-8ccc-43d0-b3d4-07b9bd691d9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Dateedite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fc9a46-1028-49b0-8416-0ab358aad6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dd4260d-9b1c-4d72-9831-6d38c93242b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Dateedited" ma:index="23" nillable="true" ma:displayName="Date edited" ma:format="DateOnly" ma:internalName="Dateedited">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934dce-8ccc-43d0-b3d4-07b9bd691d9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405a93a-5382-4625-9e93-2d998573a2f4}" ma:internalName="TaxCatchAll" ma:showField="CatchAllData" ma:web="11934dce-8ccc-43d0-b3d4-07b9bd691d9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3F8A4E-8FD2-48BA-9120-A160937559B0}">
  <ds:schemaRefs>
    <ds:schemaRef ds:uri="http://schemas.microsoft.com/sharepoint/v3/contenttype/forms"/>
  </ds:schemaRefs>
</ds:datastoreItem>
</file>

<file path=customXml/itemProps2.xml><?xml version="1.0" encoding="utf-8"?>
<ds:datastoreItem xmlns:ds="http://schemas.openxmlformats.org/officeDocument/2006/customXml" ds:itemID="{D8D5FD5F-44A3-4E26-8DA6-C34DFB57605F}">
  <ds:schemaRefs>
    <ds:schemaRef ds:uri="http://schemas.openxmlformats.org/package/2006/metadata/core-properties"/>
    <ds:schemaRef ds:uri="http://schemas.microsoft.com/office/infopath/2007/PartnerControls"/>
    <ds:schemaRef ds:uri="http://purl.org/dc/dcmitype/"/>
    <ds:schemaRef ds:uri="http://purl.org/dc/terms/"/>
    <ds:schemaRef ds:uri="http://schemas.microsoft.com/office/2006/metadata/properties"/>
    <ds:schemaRef ds:uri="5ffc9a46-1028-49b0-8416-0ab358aad601"/>
    <ds:schemaRef ds:uri="11934dce-8ccc-43d0-b3d4-07b9bd691d90"/>
    <ds:schemaRef ds:uri="http://schemas.microsoft.com/office/2006/documentManagement/types"/>
    <ds:schemaRef ds:uri="http://www.w3.org/XML/1998/namespace"/>
    <ds:schemaRef ds:uri="http://purl.org/dc/elements/1.1/"/>
  </ds:schemaRefs>
</ds:datastoreItem>
</file>

<file path=customXml/itemProps3.xml><?xml version="1.0" encoding="utf-8"?>
<ds:datastoreItem xmlns:ds="http://schemas.openxmlformats.org/officeDocument/2006/customXml" ds:itemID="{5F1762A2-BA98-4380-A3A8-23908AE3AB63}"/>
</file>

<file path=docProps/app.xml><?xml version="1.0" encoding="utf-8"?>
<Properties xmlns="http://schemas.openxmlformats.org/officeDocument/2006/extended-properties" xmlns:vt="http://schemas.openxmlformats.org/officeDocument/2006/docPropsVTypes">
  <Template>Office Theme</Template>
  <TotalTime>1446</TotalTime>
  <Words>614</Words>
  <Application>Microsoft Office PowerPoint</Application>
  <PresentationFormat>On-screen Show (4:3)</PresentationFormat>
  <Paragraphs>94</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Arial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Mrs K Doohan (jKDO)</cp:lastModifiedBy>
  <cp:revision>52</cp:revision>
  <dcterms:created xsi:type="dcterms:W3CDTF">2016-11-22T09:40:24Z</dcterms:created>
  <dcterms:modified xsi:type="dcterms:W3CDTF">2026-01-05T13:52:28Z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0x0101007BF9661B34B26C459F725F366E8E1BB9</vt:lpwstr>
  </property>
  <property fmtid="{D5CDD505-2E9C-101B-9397-08002B2CF9AE}" pid="3" name="Order">
    <vt:r8>4447400</vt:r8>
  </property>
</Properties>
</file>