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 id="264" r:id="rId6"/>
    <p:sldId id="258" r:id="rId7"/>
    <p:sldId id="273" r:id="rId8"/>
    <p:sldId id="272" r:id="rId9"/>
    <p:sldId id="261" r:id="rId10"/>
    <p:sldId id="260" r:id="rId11"/>
    <p:sldId id="263" r:id="rId12"/>
    <p:sldId id="265" r:id="rId13"/>
    <p:sldId id="270" r:id="rId14"/>
    <p:sldId id="271"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2" d="100"/>
          <a:sy n="112" d="100"/>
        </p:scale>
        <p:origin x="55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2299767C-BA37-4AD9-B3F6-A0DF09550766}" type="datetimeFigureOut">
              <a:rPr lang="en-GB" smtClean="0"/>
              <a:t>05/01/2026</a:t>
            </a:fld>
            <a:endParaRPr lang="en-GB"/>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DD4FAF32-55CB-4C3B-B8F1-4C1D31CE923E}" type="slidenum">
              <a:rPr lang="en-GB" smtClean="0"/>
              <a:t>‹#›</a:t>
            </a:fld>
            <a:endParaRPr lang="en-GB"/>
          </a:p>
        </p:txBody>
      </p:sp>
    </p:spTree>
    <p:extLst>
      <p:ext uri="{BB962C8B-B14F-4D97-AF65-F5344CB8AC3E}">
        <p14:creationId xmlns:p14="http://schemas.microsoft.com/office/powerpoint/2010/main" val="1035014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99767C-BA37-4AD9-B3F6-A0DF09550766}"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4FAF32-55CB-4C3B-B8F1-4C1D31CE923E}" type="slidenum">
              <a:rPr lang="en-GB" smtClean="0"/>
              <a:t>‹#›</a:t>
            </a:fld>
            <a:endParaRPr lang="en-GB"/>
          </a:p>
        </p:txBody>
      </p:sp>
    </p:spTree>
    <p:extLst>
      <p:ext uri="{BB962C8B-B14F-4D97-AF65-F5344CB8AC3E}">
        <p14:creationId xmlns:p14="http://schemas.microsoft.com/office/powerpoint/2010/main" val="844244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99767C-BA37-4AD9-B3F6-A0DF09550766}"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4FAF32-55CB-4C3B-B8F1-4C1D31CE923E}" type="slidenum">
              <a:rPr lang="en-GB" smtClean="0"/>
              <a:t>‹#›</a:t>
            </a:fld>
            <a:endParaRPr lang="en-GB"/>
          </a:p>
        </p:txBody>
      </p:sp>
    </p:spTree>
    <p:extLst>
      <p:ext uri="{BB962C8B-B14F-4D97-AF65-F5344CB8AC3E}">
        <p14:creationId xmlns:p14="http://schemas.microsoft.com/office/powerpoint/2010/main" val="1661512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7224" y="778273"/>
            <a:ext cx="10772775" cy="1379457"/>
          </a:xfrm>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99767C-BA37-4AD9-B3F6-A0DF09550766}"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4FAF32-55CB-4C3B-B8F1-4C1D31CE923E}" type="slidenum">
              <a:rPr lang="en-GB" smtClean="0"/>
              <a:t>‹#›</a:t>
            </a:fld>
            <a:endParaRPr lang="en-GB"/>
          </a:p>
        </p:txBody>
      </p:sp>
      <p:pic>
        <p:nvPicPr>
          <p:cNvPr id="9" name="Picture 8">
            <a:extLst>
              <a:ext uri="{FF2B5EF4-FFF2-40B4-BE49-F238E27FC236}">
                <a16:creationId xmlns:a16="http://schemas.microsoft.com/office/drawing/2014/main" id="{08A880DF-A88D-4566-84FC-71CB8BCEC99A}"/>
              </a:ext>
            </a:extLst>
          </p:cNvPr>
          <p:cNvPicPr>
            <a:picLocks noChangeAspect="1"/>
          </p:cNvPicPr>
          <p:nvPr userDrawn="1"/>
        </p:nvPicPr>
        <p:blipFill>
          <a:blip r:embed="rId2"/>
          <a:stretch>
            <a:fillRect/>
          </a:stretch>
        </p:blipFill>
        <p:spPr>
          <a:xfrm>
            <a:off x="0" y="0"/>
            <a:ext cx="12192000" cy="778274"/>
          </a:xfrm>
          <a:prstGeom prst="rect">
            <a:avLst/>
          </a:prstGeom>
        </p:spPr>
      </p:pic>
      <p:sp>
        <p:nvSpPr>
          <p:cNvPr id="10" name="TextBox 9">
            <a:extLst>
              <a:ext uri="{FF2B5EF4-FFF2-40B4-BE49-F238E27FC236}">
                <a16:creationId xmlns:a16="http://schemas.microsoft.com/office/drawing/2014/main" id="{ED022C34-9298-460F-C6DD-7C467D1AE6B8}"/>
              </a:ext>
            </a:extLst>
          </p:cNvPr>
          <p:cNvSpPr txBox="1"/>
          <p:nvPr userDrawn="1"/>
        </p:nvSpPr>
        <p:spPr>
          <a:xfrm>
            <a:off x="752495" y="156700"/>
            <a:ext cx="8067635" cy="452432"/>
          </a:xfrm>
          <a:prstGeom prst="rect">
            <a:avLst/>
          </a:prstGeom>
          <a:noFill/>
          <a:effectLst>
            <a:glow rad="228600">
              <a:schemeClr val="accent3">
                <a:satMod val="175000"/>
                <a:alpha val="40000"/>
              </a:schemeClr>
            </a:glow>
          </a:effectLst>
        </p:spPr>
        <p:txBody>
          <a:bodyPr wrap="square" lIns="0" tIns="0" rIns="0" rtlCol="0">
            <a:noAutofit/>
          </a:bodyPr>
          <a:lstStyle/>
          <a:p>
            <a:pPr marL="0" marR="0" indent="0" algn="l" defTabSz="457200" rtl="0" eaLnBrk="1" fontAlgn="auto" latinLnBrk="0" hangingPunct="1">
              <a:lnSpc>
                <a:spcPct val="100000"/>
              </a:lnSpc>
              <a:spcBef>
                <a:spcPts val="288"/>
              </a:spcBef>
              <a:spcAft>
                <a:spcPts val="0"/>
              </a:spcAft>
              <a:buClrTx/>
              <a:buSzTx/>
              <a:buFontTx/>
              <a:buNone/>
              <a:tabLst/>
              <a:defRPr/>
            </a:pPr>
            <a:r>
              <a:rPr lang="en-US" sz="1400" b="0" dirty="0">
                <a:solidFill>
                  <a:srgbClr val="FFFFFF"/>
                </a:solidFill>
                <a:effectLst>
                  <a:glow rad="228600">
                    <a:schemeClr val="tx1">
                      <a:alpha val="40000"/>
                    </a:schemeClr>
                  </a:glow>
                </a:effectLst>
                <a:latin typeface="Arial"/>
                <a:cs typeface="Arial"/>
              </a:rPr>
              <a:t>Creative </a:t>
            </a:r>
            <a:r>
              <a:rPr lang="en-US" sz="1400" b="0" dirty="0" err="1">
                <a:solidFill>
                  <a:srgbClr val="FFFFFF"/>
                </a:solidFill>
                <a:effectLst>
                  <a:glow rad="228600">
                    <a:schemeClr val="tx1">
                      <a:alpha val="40000"/>
                    </a:schemeClr>
                  </a:glow>
                </a:effectLst>
                <a:latin typeface="Arial"/>
                <a:cs typeface="Arial"/>
              </a:rPr>
              <a:t>iMedia</a:t>
            </a:r>
            <a:endParaRPr lang="en-US" sz="1400" b="0" dirty="0">
              <a:solidFill>
                <a:srgbClr val="FFFFFF"/>
              </a:solidFill>
              <a:effectLst>
                <a:glow rad="228600">
                  <a:schemeClr val="tx1">
                    <a:alpha val="40000"/>
                  </a:schemeClr>
                </a:glow>
              </a:effectLst>
              <a:latin typeface="Arial"/>
              <a:cs typeface="Arial"/>
            </a:endParaRPr>
          </a:p>
        </p:txBody>
      </p:sp>
    </p:spTree>
    <p:extLst>
      <p:ext uri="{BB962C8B-B14F-4D97-AF65-F5344CB8AC3E}">
        <p14:creationId xmlns:p14="http://schemas.microsoft.com/office/powerpoint/2010/main" val="3831972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99767C-BA37-4AD9-B3F6-A0DF09550766}"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4FAF32-55CB-4C3B-B8F1-4C1D31CE923E}" type="slidenum">
              <a:rPr lang="en-GB" smtClean="0"/>
              <a:t>‹#›</a:t>
            </a:fld>
            <a:endParaRPr lang="en-GB"/>
          </a:p>
        </p:txBody>
      </p:sp>
      <p:pic>
        <p:nvPicPr>
          <p:cNvPr id="7" name="Picture 6">
            <a:extLst>
              <a:ext uri="{FF2B5EF4-FFF2-40B4-BE49-F238E27FC236}">
                <a16:creationId xmlns:a16="http://schemas.microsoft.com/office/drawing/2014/main" id="{93E4D895-B06C-2990-0B19-D9596F2B8737}"/>
              </a:ext>
            </a:extLst>
          </p:cNvPr>
          <p:cNvPicPr>
            <a:picLocks noChangeAspect="1"/>
          </p:cNvPicPr>
          <p:nvPr userDrawn="1"/>
        </p:nvPicPr>
        <p:blipFill>
          <a:blip r:embed="rId2"/>
          <a:stretch>
            <a:fillRect/>
          </a:stretch>
        </p:blipFill>
        <p:spPr>
          <a:xfrm>
            <a:off x="0" y="0"/>
            <a:ext cx="12192000" cy="778274"/>
          </a:xfrm>
          <a:prstGeom prst="rect">
            <a:avLst/>
          </a:prstGeom>
        </p:spPr>
      </p:pic>
      <p:sp>
        <p:nvSpPr>
          <p:cNvPr id="8" name="TextBox 7">
            <a:extLst>
              <a:ext uri="{FF2B5EF4-FFF2-40B4-BE49-F238E27FC236}">
                <a16:creationId xmlns:a16="http://schemas.microsoft.com/office/drawing/2014/main" id="{A9B71D97-B09C-557F-3966-28BFCA7EC5C4}"/>
              </a:ext>
            </a:extLst>
          </p:cNvPr>
          <p:cNvSpPr txBox="1"/>
          <p:nvPr userDrawn="1"/>
        </p:nvSpPr>
        <p:spPr>
          <a:xfrm>
            <a:off x="752495" y="156700"/>
            <a:ext cx="8067635" cy="452432"/>
          </a:xfrm>
          <a:prstGeom prst="rect">
            <a:avLst/>
          </a:prstGeom>
          <a:noFill/>
          <a:effectLst>
            <a:glow rad="228600">
              <a:schemeClr val="accent3">
                <a:satMod val="175000"/>
                <a:alpha val="40000"/>
              </a:schemeClr>
            </a:glow>
          </a:effectLst>
        </p:spPr>
        <p:txBody>
          <a:bodyPr wrap="square" lIns="0" tIns="0" rIns="0" rtlCol="0">
            <a:noAutofit/>
          </a:bodyPr>
          <a:lstStyle/>
          <a:p>
            <a:pPr marL="0" marR="0" indent="0" algn="l" defTabSz="457200" rtl="0" eaLnBrk="1" fontAlgn="auto" latinLnBrk="0" hangingPunct="1">
              <a:lnSpc>
                <a:spcPct val="100000"/>
              </a:lnSpc>
              <a:spcBef>
                <a:spcPts val="288"/>
              </a:spcBef>
              <a:spcAft>
                <a:spcPts val="0"/>
              </a:spcAft>
              <a:buClrTx/>
              <a:buSzTx/>
              <a:buFontTx/>
              <a:buNone/>
              <a:tabLst/>
              <a:defRPr/>
            </a:pPr>
            <a:r>
              <a:rPr lang="en-US" sz="1400" b="0" dirty="0">
                <a:solidFill>
                  <a:srgbClr val="FFFFFF"/>
                </a:solidFill>
                <a:effectLst>
                  <a:glow rad="228600">
                    <a:schemeClr val="tx1">
                      <a:alpha val="40000"/>
                    </a:schemeClr>
                  </a:glow>
                </a:effectLst>
                <a:latin typeface="Arial"/>
                <a:cs typeface="Arial"/>
              </a:rPr>
              <a:t>Creative </a:t>
            </a:r>
            <a:r>
              <a:rPr lang="en-US" sz="1400" b="0" dirty="0" err="1">
                <a:solidFill>
                  <a:srgbClr val="FFFFFF"/>
                </a:solidFill>
                <a:effectLst>
                  <a:glow rad="228600">
                    <a:schemeClr val="tx1">
                      <a:alpha val="40000"/>
                    </a:schemeClr>
                  </a:glow>
                </a:effectLst>
                <a:latin typeface="Arial"/>
                <a:cs typeface="Arial"/>
              </a:rPr>
              <a:t>iMedia</a:t>
            </a:r>
            <a:endParaRPr lang="en-US" sz="1400" b="0" dirty="0">
              <a:solidFill>
                <a:srgbClr val="FFFFFF"/>
              </a:solidFill>
              <a:effectLst>
                <a:glow rad="228600">
                  <a:schemeClr val="tx1">
                    <a:alpha val="40000"/>
                  </a:schemeClr>
                </a:glow>
              </a:effectLst>
              <a:latin typeface="Arial"/>
              <a:cs typeface="Arial"/>
            </a:endParaRPr>
          </a:p>
        </p:txBody>
      </p:sp>
    </p:spTree>
    <p:extLst>
      <p:ext uri="{BB962C8B-B14F-4D97-AF65-F5344CB8AC3E}">
        <p14:creationId xmlns:p14="http://schemas.microsoft.com/office/powerpoint/2010/main" val="3950533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7224" y="778273"/>
            <a:ext cx="10772775" cy="1379457"/>
          </a:xfrm>
        </p:spPr>
        <p:txBody>
          <a:bodyPr/>
          <a:lstStyle/>
          <a:p>
            <a:r>
              <a:rPr lang="en-US" dirty="0"/>
              <a:t>Click to edit Master title style</a:t>
            </a:r>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299767C-BA37-4AD9-B3F6-A0DF09550766}" type="datetimeFigureOut">
              <a:rPr lang="en-GB" smtClean="0"/>
              <a:t>05/01/2026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D4FAF32-55CB-4C3B-B8F1-4C1D31CE923E}" type="slidenum">
              <a:rPr lang="en-GB" smtClean="0"/>
              <a:t>‹#›</a:t>
            </a:fld>
            <a:endParaRPr lang="en-GB"/>
          </a:p>
        </p:txBody>
      </p:sp>
      <p:pic>
        <p:nvPicPr>
          <p:cNvPr id="8" name="Picture 7">
            <a:extLst>
              <a:ext uri="{FF2B5EF4-FFF2-40B4-BE49-F238E27FC236}">
                <a16:creationId xmlns:a16="http://schemas.microsoft.com/office/drawing/2014/main" id="{9C9242A0-5D57-903B-6938-CDD822D0C0B6}"/>
              </a:ext>
            </a:extLst>
          </p:cNvPr>
          <p:cNvPicPr>
            <a:picLocks noChangeAspect="1"/>
          </p:cNvPicPr>
          <p:nvPr userDrawn="1"/>
        </p:nvPicPr>
        <p:blipFill>
          <a:blip r:embed="rId2"/>
          <a:stretch>
            <a:fillRect/>
          </a:stretch>
        </p:blipFill>
        <p:spPr>
          <a:xfrm>
            <a:off x="0" y="0"/>
            <a:ext cx="12192000" cy="778274"/>
          </a:xfrm>
          <a:prstGeom prst="rect">
            <a:avLst/>
          </a:prstGeom>
        </p:spPr>
      </p:pic>
      <p:sp>
        <p:nvSpPr>
          <p:cNvPr id="9" name="TextBox 8">
            <a:extLst>
              <a:ext uri="{FF2B5EF4-FFF2-40B4-BE49-F238E27FC236}">
                <a16:creationId xmlns:a16="http://schemas.microsoft.com/office/drawing/2014/main" id="{BF74CD4C-1BAB-25AD-581E-15B9FD2A914D}"/>
              </a:ext>
            </a:extLst>
          </p:cNvPr>
          <p:cNvSpPr txBox="1"/>
          <p:nvPr userDrawn="1"/>
        </p:nvSpPr>
        <p:spPr>
          <a:xfrm>
            <a:off x="752495" y="156700"/>
            <a:ext cx="8067635" cy="452432"/>
          </a:xfrm>
          <a:prstGeom prst="rect">
            <a:avLst/>
          </a:prstGeom>
          <a:noFill/>
          <a:effectLst>
            <a:glow rad="228600">
              <a:schemeClr val="accent3">
                <a:satMod val="175000"/>
                <a:alpha val="40000"/>
              </a:schemeClr>
            </a:glow>
          </a:effectLst>
        </p:spPr>
        <p:txBody>
          <a:bodyPr wrap="square" lIns="0" tIns="0" rIns="0" rtlCol="0">
            <a:noAutofit/>
          </a:bodyPr>
          <a:lstStyle/>
          <a:p>
            <a:pPr marL="0" marR="0" indent="0" algn="l" defTabSz="457200" rtl="0" eaLnBrk="1" fontAlgn="auto" latinLnBrk="0" hangingPunct="1">
              <a:lnSpc>
                <a:spcPct val="100000"/>
              </a:lnSpc>
              <a:spcBef>
                <a:spcPts val="288"/>
              </a:spcBef>
              <a:spcAft>
                <a:spcPts val="0"/>
              </a:spcAft>
              <a:buClrTx/>
              <a:buSzTx/>
              <a:buFontTx/>
              <a:buNone/>
              <a:tabLst/>
              <a:defRPr/>
            </a:pPr>
            <a:r>
              <a:rPr lang="en-US" sz="1400" b="0" dirty="0">
                <a:solidFill>
                  <a:srgbClr val="FFFFFF"/>
                </a:solidFill>
                <a:effectLst>
                  <a:glow rad="228600">
                    <a:schemeClr val="tx1">
                      <a:alpha val="40000"/>
                    </a:schemeClr>
                  </a:glow>
                </a:effectLst>
                <a:latin typeface="Arial"/>
                <a:cs typeface="Arial"/>
              </a:rPr>
              <a:t>Creative </a:t>
            </a:r>
            <a:r>
              <a:rPr lang="en-US" sz="1400" b="0" dirty="0" err="1">
                <a:solidFill>
                  <a:srgbClr val="FFFFFF"/>
                </a:solidFill>
                <a:effectLst>
                  <a:glow rad="228600">
                    <a:schemeClr val="tx1">
                      <a:alpha val="40000"/>
                    </a:schemeClr>
                  </a:glow>
                </a:effectLst>
                <a:latin typeface="Arial"/>
                <a:cs typeface="Arial"/>
              </a:rPr>
              <a:t>iMedia</a:t>
            </a:r>
            <a:endParaRPr lang="en-US" sz="1400" b="0" dirty="0">
              <a:solidFill>
                <a:srgbClr val="FFFFFF"/>
              </a:solidFill>
              <a:effectLst>
                <a:glow rad="228600">
                  <a:schemeClr val="tx1">
                    <a:alpha val="40000"/>
                  </a:schemeClr>
                </a:glow>
              </a:effectLst>
              <a:latin typeface="Arial"/>
              <a:cs typeface="Arial"/>
            </a:endParaRPr>
          </a:p>
        </p:txBody>
      </p:sp>
    </p:spTree>
    <p:extLst>
      <p:ext uri="{BB962C8B-B14F-4D97-AF65-F5344CB8AC3E}">
        <p14:creationId xmlns:p14="http://schemas.microsoft.com/office/powerpoint/2010/main" val="4088480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657224" y="778273"/>
            <a:ext cx="10772775" cy="1379457"/>
          </a:xfrm>
        </p:spPr>
        <p:txBody>
          <a:bodyPr/>
          <a:lstStyle/>
          <a:p>
            <a:r>
              <a:rPr lang="en-US" dirty="0"/>
              <a:t>Click to edit Master title style</a:t>
            </a:r>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299767C-BA37-4AD9-B3F6-A0DF09550766}" type="datetimeFigureOut">
              <a:rPr lang="en-GB" smtClean="0"/>
              <a:t>05/01/2026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D4FAF32-55CB-4C3B-B8F1-4C1D31CE923E}" type="slidenum">
              <a:rPr lang="en-GB" smtClean="0"/>
              <a:t>‹#›</a:t>
            </a:fld>
            <a:endParaRPr lang="en-GB"/>
          </a:p>
        </p:txBody>
      </p:sp>
      <p:pic>
        <p:nvPicPr>
          <p:cNvPr id="2" name="Picture 1">
            <a:extLst>
              <a:ext uri="{FF2B5EF4-FFF2-40B4-BE49-F238E27FC236}">
                <a16:creationId xmlns:a16="http://schemas.microsoft.com/office/drawing/2014/main" id="{ECF135D3-F5D5-A57E-17FD-AF93C292A17D}"/>
              </a:ext>
            </a:extLst>
          </p:cNvPr>
          <p:cNvPicPr>
            <a:picLocks noChangeAspect="1"/>
          </p:cNvPicPr>
          <p:nvPr userDrawn="1"/>
        </p:nvPicPr>
        <p:blipFill>
          <a:blip r:embed="rId2"/>
          <a:stretch>
            <a:fillRect/>
          </a:stretch>
        </p:blipFill>
        <p:spPr>
          <a:xfrm>
            <a:off x="0" y="0"/>
            <a:ext cx="12192000" cy="778274"/>
          </a:xfrm>
          <a:prstGeom prst="rect">
            <a:avLst/>
          </a:prstGeom>
        </p:spPr>
      </p:pic>
      <p:sp>
        <p:nvSpPr>
          <p:cNvPr id="11" name="TextBox 10">
            <a:extLst>
              <a:ext uri="{FF2B5EF4-FFF2-40B4-BE49-F238E27FC236}">
                <a16:creationId xmlns:a16="http://schemas.microsoft.com/office/drawing/2014/main" id="{FC53F734-1ECA-905A-9936-89FC8DFF26DF}"/>
              </a:ext>
            </a:extLst>
          </p:cNvPr>
          <p:cNvSpPr txBox="1"/>
          <p:nvPr userDrawn="1"/>
        </p:nvSpPr>
        <p:spPr>
          <a:xfrm>
            <a:off x="752495" y="156700"/>
            <a:ext cx="8067635" cy="452432"/>
          </a:xfrm>
          <a:prstGeom prst="rect">
            <a:avLst/>
          </a:prstGeom>
          <a:noFill/>
          <a:effectLst>
            <a:glow rad="228600">
              <a:schemeClr val="accent3">
                <a:satMod val="175000"/>
                <a:alpha val="40000"/>
              </a:schemeClr>
            </a:glow>
          </a:effectLst>
        </p:spPr>
        <p:txBody>
          <a:bodyPr wrap="square" lIns="0" tIns="0" rIns="0" rtlCol="0">
            <a:noAutofit/>
          </a:bodyPr>
          <a:lstStyle/>
          <a:p>
            <a:pPr marL="0" marR="0" indent="0" algn="l" defTabSz="457200" rtl="0" eaLnBrk="1" fontAlgn="auto" latinLnBrk="0" hangingPunct="1">
              <a:lnSpc>
                <a:spcPct val="100000"/>
              </a:lnSpc>
              <a:spcBef>
                <a:spcPts val="288"/>
              </a:spcBef>
              <a:spcAft>
                <a:spcPts val="0"/>
              </a:spcAft>
              <a:buClrTx/>
              <a:buSzTx/>
              <a:buFontTx/>
              <a:buNone/>
              <a:tabLst/>
              <a:defRPr/>
            </a:pPr>
            <a:r>
              <a:rPr lang="en-US" sz="1400" b="0" dirty="0">
                <a:solidFill>
                  <a:srgbClr val="FFFFFF"/>
                </a:solidFill>
                <a:effectLst>
                  <a:glow rad="228600">
                    <a:schemeClr val="tx1">
                      <a:alpha val="40000"/>
                    </a:schemeClr>
                  </a:glow>
                </a:effectLst>
                <a:latin typeface="Arial"/>
                <a:cs typeface="Arial"/>
              </a:rPr>
              <a:t>Creative </a:t>
            </a:r>
            <a:r>
              <a:rPr lang="en-US" sz="1400" b="0" dirty="0" err="1">
                <a:solidFill>
                  <a:srgbClr val="FFFFFF"/>
                </a:solidFill>
                <a:effectLst>
                  <a:glow rad="228600">
                    <a:schemeClr val="tx1">
                      <a:alpha val="40000"/>
                    </a:schemeClr>
                  </a:glow>
                </a:effectLst>
                <a:latin typeface="Arial"/>
                <a:cs typeface="Arial"/>
              </a:rPr>
              <a:t>iMedia</a:t>
            </a:r>
            <a:endParaRPr lang="en-US" sz="1400" b="0" dirty="0">
              <a:solidFill>
                <a:srgbClr val="FFFFFF"/>
              </a:solidFill>
              <a:effectLst>
                <a:glow rad="228600">
                  <a:schemeClr val="tx1">
                    <a:alpha val="40000"/>
                  </a:schemeClr>
                </a:glow>
              </a:effectLst>
              <a:latin typeface="Arial"/>
              <a:cs typeface="Arial"/>
            </a:endParaRPr>
          </a:p>
        </p:txBody>
      </p:sp>
    </p:spTree>
    <p:extLst>
      <p:ext uri="{BB962C8B-B14F-4D97-AF65-F5344CB8AC3E}">
        <p14:creationId xmlns:p14="http://schemas.microsoft.com/office/powerpoint/2010/main" val="1414111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657224" y="778273"/>
            <a:ext cx="10772775" cy="1379457"/>
          </a:xfrm>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2299767C-BA37-4AD9-B3F6-A0DF09550766}" type="datetimeFigureOut">
              <a:rPr lang="en-GB" smtClean="0"/>
              <a:t>05/01/2026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D4FAF32-55CB-4C3B-B8F1-4C1D31CE923E}" type="slidenum">
              <a:rPr lang="en-GB" smtClean="0"/>
              <a:t>‹#›</a:t>
            </a:fld>
            <a:endParaRPr lang="en-GB"/>
          </a:p>
        </p:txBody>
      </p:sp>
      <p:pic>
        <p:nvPicPr>
          <p:cNvPr id="2" name="Picture 1">
            <a:extLst>
              <a:ext uri="{FF2B5EF4-FFF2-40B4-BE49-F238E27FC236}">
                <a16:creationId xmlns:a16="http://schemas.microsoft.com/office/drawing/2014/main" id="{4E9B9567-F688-522A-A935-A7CA36F23765}"/>
              </a:ext>
            </a:extLst>
          </p:cNvPr>
          <p:cNvPicPr>
            <a:picLocks noChangeAspect="1"/>
          </p:cNvPicPr>
          <p:nvPr userDrawn="1"/>
        </p:nvPicPr>
        <p:blipFill>
          <a:blip r:embed="rId2"/>
          <a:stretch>
            <a:fillRect/>
          </a:stretch>
        </p:blipFill>
        <p:spPr>
          <a:xfrm>
            <a:off x="0" y="0"/>
            <a:ext cx="12192000" cy="778274"/>
          </a:xfrm>
          <a:prstGeom prst="rect">
            <a:avLst/>
          </a:prstGeom>
        </p:spPr>
      </p:pic>
      <p:sp>
        <p:nvSpPr>
          <p:cNvPr id="7" name="TextBox 6">
            <a:extLst>
              <a:ext uri="{FF2B5EF4-FFF2-40B4-BE49-F238E27FC236}">
                <a16:creationId xmlns:a16="http://schemas.microsoft.com/office/drawing/2014/main" id="{DC8B3C7A-D05F-4126-C1E8-F4D090FDF102}"/>
              </a:ext>
            </a:extLst>
          </p:cNvPr>
          <p:cNvSpPr txBox="1"/>
          <p:nvPr userDrawn="1"/>
        </p:nvSpPr>
        <p:spPr>
          <a:xfrm>
            <a:off x="752495" y="156700"/>
            <a:ext cx="8067635" cy="452432"/>
          </a:xfrm>
          <a:prstGeom prst="rect">
            <a:avLst/>
          </a:prstGeom>
          <a:noFill/>
          <a:effectLst>
            <a:glow rad="228600">
              <a:schemeClr val="accent3">
                <a:satMod val="175000"/>
                <a:alpha val="40000"/>
              </a:schemeClr>
            </a:glow>
          </a:effectLst>
        </p:spPr>
        <p:txBody>
          <a:bodyPr wrap="square" lIns="0" tIns="0" rIns="0" rtlCol="0">
            <a:noAutofit/>
          </a:bodyPr>
          <a:lstStyle/>
          <a:p>
            <a:pPr marL="0" marR="0" indent="0" algn="l" defTabSz="457200" rtl="0" eaLnBrk="1" fontAlgn="auto" latinLnBrk="0" hangingPunct="1">
              <a:lnSpc>
                <a:spcPct val="100000"/>
              </a:lnSpc>
              <a:spcBef>
                <a:spcPts val="288"/>
              </a:spcBef>
              <a:spcAft>
                <a:spcPts val="0"/>
              </a:spcAft>
              <a:buClrTx/>
              <a:buSzTx/>
              <a:buFontTx/>
              <a:buNone/>
              <a:tabLst/>
              <a:defRPr/>
            </a:pPr>
            <a:r>
              <a:rPr lang="en-US" sz="1400" b="0" dirty="0">
                <a:solidFill>
                  <a:srgbClr val="FFFFFF"/>
                </a:solidFill>
                <a:effectLst>
                  <a:glow rad="228600">
                    <a:schemeClr val="tx1">
                      <a:alpha val="40000"/>
                    </a:schemeClr>
                  </a:glow>
                </a:effectLst>
                <a:latin typeface="Arial"/>
                <a:cs typeface="Arial"/>
              </a:rPr>
              <a:t>Creative </a:t>
            </a:r>
            <a:r>
              <a:rPr lang="en-US" sz="1400" b="0" dirty="0" err="1">
                <a:solidFill>
                  <a:srgbClr val="FFFFFF"/>
                </a:solidFill>
                <a:effectLst>
                  <a:glow rad="228600">
                    <a:schemeClr val="tx1">
                      <a:alpha val="40000"/>
                    </a:schemeClr>
                  </a:glow>
                </a:effectLst>
                <a:latin typeface="Arial"/>
                <a:cs typeface="Arial"/>
              </a:rPr>
              <a:t>iMedia</a:t>
            </a:r>
            <a:endParaRPr lang="en-US" sz="1400" b="0" dirty="0">
              <a:solidFill>
                <a:srgbClr val="FFFFFF"/>
              </a:solidFill>
              <a:effectLst>
                <a:glow rad="228600">
                  <a:schemeClr val="tx1">
                    <a:alpha val="40000"/>
                  </a:schemeClr>
                </a:glow>
              </a:effectLst>
              <a:latin typeface="Arial"/>
              <a:cs typeface="Arial"/>
            </a:endParaRPr>
          </a:p>
        </p:txBody>
      </p:sp>
    </p:spTree>
    <p:extLst>
      <p:ext uri="{BB962C8B-B14F-4D97-AF65-F5344CB8AC3E}">
        <p14:creationId xmlns:p14="http://schemas.microsoft.com/office/powerpoint/2010/main" val="314054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99767C-BA37-4AD9-B3F6-A0DF09550766}" type="datetimeFigureOut">
              <a:rPr lang="en-GB" smtClean="0"/>
              <a:t>05/01/2026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D4FAF32-55CB-4C3B-B8F1-4C1D31CE923E}" type="slidenum">
              <a:rPr lang="en-GB" smtClean="0"/>
              <a:t>‹#›</a:t>
            </a:fld>
            <a:endParaRPr lang="en-GB"/>
          </a:p>
        </p:txBody>
      </p:sp>
      <p:pic>
        <p:nvPicPr>
          <p:cNvPr id="5" name="Picture 4">
            <a:extLst>
              <a:ext uri="{FF2B5EF4-FFF2-40B4-BE49-F238E27FC236}">
                <a16:creationId xmlns:a16="http://schemas.microsoft.com/office/drawing/2014/main" id="{BF12309C-F535-201C-AC76-436736409286}"/>
              </a:ext>
            </a:extLst>
          </p:cNvPr>
          <p:cNvPicPr>
            <a:picLocks noChangeAspect="1"/>
          </p:cNvPicPr>
          <p:nvPr userDrawn="1"/>
        </p:nvPicPr>
        <p:blipFill>
          <a:blip r:embed="rId2"/>
          <a:stretch>
            <a:fillRect/>
          </a:stretch>
        </p:blipFill>
        <p:spPr>
          <a:xfrm>
            <a:off x="0" y="0"/>
            <a:ext cx="12192000" cy="778274"/>
          </a:xfrm>
          <a:prstGeom prst="rect">
            <a:avLst/>
          </a:prstGeom>
        </p:spPr>
      </p:pic>
      <p:sp>
        <p:nvSpPr>
          <p:cNvPr id="6" name="TextBox 5">
            <a:extLst>
              <a:ext uri="{FF2B5EF4-FFF2-40B4-BE49-F238E27FC236}">
                <a16:creationId xmlns:a16="http://schemas.microsoft.com/office/drawing/2014/main" id="{D12F729B-261E-54C6-57B8-9A15ACCCC28B}"/>
              </a:ext>
            </a:extLst>
          </p:cNvPr>
          <p:cNvSpPr txBox="1"/>
          <p:nvPr userDrawn="1"/>
        </p:nvSpPr>
        <p:spPr>
          <a:xfrm>
            <a:off x="752495" y="156700"/>
            <a:ext cx="8067635" cy="452432"/>
          </a:xfrm>
          <a:prstGeom prst="rect">
            <a:avLst/>
          </a:prstGeom>
          <a:noFill/>
          <a:effectLst>
            <a:glow rad="228600">
              <a:schemeClr val="accent3">
                <a:satMod val="175000"/>
                <a:alpha val="40000"/>
              </a:schemeClr>
            </a:glow>
          </a:effectLst>
        </p:spPr>
        <p:txBody>
          <a:bodyPr wrap="square" lIns="0" tIns="0" rIns="0" rtlCol="0">
            <a:noAutofit/>
          </a:bodyPr>
          <a:lstStyle/>
          <a:p>
            <a:pPr marL="0" marR="0" indent="0" algn="l" defTabSz="457200" rtl="0" eaLnBrk="1" fontAlgn="auto" latinLnBrk="0" hangingPunct="1">
              <a:lnSpc>
                <a:spcPct val="100000"/>
              </a:lnSpc>
              <a:spcBef>
                <a:spcPts val="288"/>
              </a:spcBef>
              <a:spcAft>
                <a:spcPts val="0"/>
              </a:spcAft>
              <a:buClrTx/>
              <a:buSzTx/>
              <a:buFontTx/>
              <a:buNone/>
              <a:tabLst/>
              <a:defRPr/>
            </a:pPr>
            <a:r>
              <a:rPr lang="en-US" sz="1400" b="0" dirty="0">
                <a:solidFill>
                  <a:srgbClr val="FFFFFF"/>
                </a:solidFill>
                <a:effectLst>
                  <a:glow rad="228600">
                    <a:schemeClr val="tx1">
                      <a:alpha val="40000"/>
                    </a:schemeClr>
                  </a:glow>
                </a:effectLst>
                <a:latin typeface="Arial"/>
                <a:cs typeface="Arial"/>
              </a:rPr>
              <a:t>Creative </a:t>
            </a:r>
            <a:r>
              <a:rPr lang="en-US" sz="1400" b="0" dirty="0" err="1">
                <a:solidFill>
                  <a:srgbClr val="FFFFFF"/>
                </a:solidFill>
                <a:effectLst>
                  <a:glow rad="228600">
                    <a:schemeClr val="tx1">
                      <a:alpha val="40000"/>
                    </a:schemeClr>
                  </a:glow>
                </a:effectLst>
                <a:latin typeface="Arial"/>
                <a:cs typeface="Arial"/>
              </a:rPr>
              <a:t>iMedia</a:t>
            </a:r>
            <a:endParaRPr lang="en-US" sz="1400" b="0" dirty="0">
              <a:solidFill>
                <a:srgbClr val="FFFFFF"/>
              </a:solidFill>
              <a:effectLst>
                <a:glow rad="228600">
                  <a:schemeClr val="tx1">
                    <a:alpha val="40000"/>
                  </a:schemeClr>
                </a:glow>
              </a:effectLst>
              <a:latin typeface="Arial"/>
              <a:cs typeface="Arial"/>
            </a:endParaRPr>
          </a:p>
        </p:txBody>
      </p:sp>
    </p:spTree>
    <p:extLst>
      <p:ext uri="{BB962C8B-B14F-4D97-AF65-F5344CB8AC3E}">
        <p14:creationId xmlns:p14="http://schemas.microsoft.com/office/powerpoint/2010/main" val="455671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2299767C-BA37-4AD9-B3F6-A0DF09550766}" type="datetimeFigureOut">
              <a:rPr lang="en-GB" smtClean="0"/>
              <a:t>05/01/2026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DD4FAF32-55CB-4C3B-B8F1-4C1D31CE923E}" type="slidenum">
              <a:rPr lang="en-GB" smtClean="0"/>
              <a:t>‹#›</a:t>
            </a:fld>
            <a:endParaRPr lang="en-GB"/>
          </a:p>
        </p:txBody>
      </p:sp>
    </p:spTree>
    <p:extLst>
      <p:ext uri="{BB962C8B-B14F-4D97-AF65-F5344CB8AC3E}">
        <p14:creationId xmlns:p14="http://schemas.microsoft.com/office/powerpoint/2010/main" val="3586166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2299767C-BA37-4AD9-B3F6-A0DF09550766}" type="datetimeFigureOut">
              <a:rPr lang="en-GB" smtClean="0"/>
              <a:t>05/01/2026</a:t>
            </a:fld>
            <a:endParaRPr lang="en-GB"/>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DD4FAF32-55CB-4C3B-B8F1-4C1D31CE923E}" type="slidenum">
              <a:rPr lang="en-GB" smtClean="0"/>
              <a:t>‹#›</a:t>
            </a:fld>
            <a:endParaRPr lang="en-GB"/>
          </a:p>
        </p:txBody>
      </p:sp>
    </p:spTree>
    <p:extLst>
      <p:ext uri="{BB962C8B-B14F-4D97-AF65-F5344CB8AC3E}">
        <p14:creationId xmlns:p14="http://schemas.microsoft.com/office/powerpoint/2010/main" val="166984861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2299767C-BA37-4AD9-B3F6-A0DF09550766}" type="datetimeFigureOut">
              <a:rPr lang="en-GB" smtClean="0"/>
              <a:t>05/01/2026</a:t>
            </a:fld>
            <a:endParaRPr lang="en-GB"/>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GB"/>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DD4FAF32-55CB-4C3B-B8F1-4C1D31CE923E}" type="slidenum">
              <a:rPr lang="en-GB" smtClean="0"/>
              <a:t>‹#›</a:t>
            </a:fld>
            <a:endParaRPr lang="en-GB"/>
          </a:p>
        </p:txBody>
      </p:sp>
    </p:spTree>
    <p:extLst>
      <p:ext uri="{BB962C8B-B14F-4D97-AF65-F5344CB8AC3E}">
        <p14:creationId xmlns:p14="http://schemas.microsoft.com/office/powerpoint/2010/main" val="243882092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D0EAD-83D7-4531-8075-9F2BEC1AEA14}"/>
              </a:ext>
            </a:extLst>
          </p:cNvPr>
          <p:cNvSpPr>
            <a:spLocks noGrp="1"/>
          </p:cNvSpPr>
          <p:nvPr>
            <p:ph type="ctrTitle"/>
          </p:nvPr>
        </p:nvSpPr>
        <p:spPr>
          <a:xfrm>
            <a:off x="5087738" y="770467"/>
            <a:ext cx="6298065" cy="3352800"/>
          </a:xfrm>
        </p:spPr>
        <p:txBody>
          <a:bodyPr>
            <a:normAutofit/>
          </a:bodyPr>
          <a:lstStyle/>
          <a:p>
            <a:r>
              <a:rPr lang="en-GB" dirty="0"/>
              <a:t>CREATIVE </a:t>
            </a:r>
            <a:br>
              <a:rPr lang="en-GB" dirty="0"/>
            </a:br>
            <a:r>
              <a:rPr lang="en-GB" dirty="0"/>
              <a:t>I-MEDIA</a:t>
            </a:r>
          </a:p>
        </p:txBody>
      </p:sp>
      <p:sp>
        <p:nvSpPr>
          <p:cNvPr id="3" name="Subtitle 2">
            <a:extLst>
              <a:ext uri="{FF2B5EF4-FFF2-40B4-BE49-F238E27FC236}">
                <a16:creationId xmlns:a16="http://schemas.microsoft.com/office/drawing/2014/main" id="{4E1546AA-D096-4077-993F-689C7177DD82}"/>
              </a:ext>
            </a:extLst>
          </p:cNvPr>
          <p:cNvSpPr>
            <a:spLocks noGrp="1"/>
          </p:cNvSpPr>
          <p:nvPr>
            <p:ph type="subTitle" idx="1"/>
          </p:nvPr>
        </p:nvSpPr>
        <p:spPr>
          <a:xfrm>
            <a:off x="5168264" y="4206876"/>
            <a:ext cx="5437067" cy="1645920"/>
          </a:xfrm>
        </p:spPr>
        <p:txBody>
          <a:bodyPr>
            <a:normAutofit/>
          </a:bodyPr>
          <a:lstStyle/>
          <a:p>
            <a:r>
              <a:rPr lang="en-GB" dirty="0">
                <a:solidFill>
                  <a:srgbClr val="FFFFFF"/>
                </a:solidFill>
              </a:rPr>
              <a:t>OCR CAMBRIDGE NATIONALS (CERTIFICATE)</a:t>
            </a:r>
          </a:p>
        </p:txBody>
      </p:sp>
      <p:pic>
        <p:nvPicPr>
          <p:cNvPr id="4" name="Picture 3">
            <a:extLst>
              <a:ext uri="{FF2B5EF4-FFF2-40B4-BE49-F238E27FC236}">
                <a16:creationId xmlns:a16="http://schemas.microsoft.com/office/drawing/2014/main" id="{9AF5ADAA-60F8-4215-8AD6-3105A9F2667C}"/>
              </a:ext>
            </a:extLst>
          </p:cNvPr>
          <p:cNvPicPr>
            <a:picLocks noChangeAspect="1"/>
          </p:cNvPicPr>
          <p:nvPr/>
        </p:nvPicPr>
        <p:blipFill rotWithShape="1">
          <a:blip r:embed="rId2"/>
          <a:srcRect l="3225" r="1817"/>
          <a:stretch/>
        </p:blipFill>
        <p:spPr>
          <a:xfrm>
            <a:off x="-10288" y="10"/>
            <a:ext cx="4628007" cy="6864408"/>
          </a:xfrm>
          <a:prstGeom prst="rect">
            <a:avLst/>
          </a:prstGeom>
        </p:spPr>
      </p:pic>
      <p:pic>
        <p:nvPicPr>
          <p:cNvPr id="5" name="Picture 4">
            <a:extLst>
              <a:ext uri="{FF2B5EF4-FFF2-40B4-BE49-F238E27FC236}">
                <a16:creationId xmlns:a16="http://schemas.microsoft.com/office/drawing/2014/main" id="{C4F5EBA5-FEF5-E623-5BDC-7BD426E81072}"/>
              </a:ext>
            </a:extLst>
          </p:cNvPr>
          <p:cNvPicPr>
            <a:picLocks noChangeAspect="1"/>
          </p:cNvPicPr>
          <p:nvPr/>
        </p:nvPicPr>
        <p:blipFill>
          <a:blip r:embed="rId3"/>
          <a:stretch>
            <a:fillRect/>
          </a:stretch>
        </p:blipFill>
        <p:spPr>
          <a:xfrm>
            <a:off x="4617719" y="0"/>
            <a:ext cx="7574281" cy="778274"/>
          </a:xfrm>
          <a:prstGeom prst="rect">
            <a:avLst/>
          </a:prstGeom>
        </p:spPr>
      </p:pic>
      <p:sp>
        <p:nvSpPr>
          <p:cNvPr id="6" name="TextBox 5">
            <a:extLst>
              <a:ext uri="{FF2B5EF4-FFF2-40B4-BE49-F238E27FC236}">
                <a16:creationId xmlns:a16="http://schemas.microsoft.com/office/drawing/2014/main" id="{B1B32280-A088-84B7-0363-5BA2F977FB00}"/>
              </a:ext>
            </a:extLst>
          </p:cNvPr>
          <p:cNvSpPr txBox="1"/>
          <p:nvPr/>
        </p:nvSpPr>
        <p:spPr>
          <a:xfrm>
            <a:off x="5380787" y="234426"/>
            <a:ext cx="5012019" cy="452432"/>
          </a:xfrm>
          <a:prstGeom prst="rect">
            <a:avLst/>
          </a:prstGeom>
          <a:noFill/>
          <a:effectLst>
            <a:glow rad="228600">
              <a:schemeClr val="accent3">
                <a:satMod val="175000"/>
                <a:alpha val="40000"/>
              </a:schemeClr>
            </a:glow>
          </a:effectLst>
        </p:spPr>
        <p:txBody>
          <a:bodyPr wrap="square" lIns="0" tIns="0" rIns="0" rtlCol="0">
            <a:noAutofit/>
          </a:bodyPr>
          <a:lstStyle/>
          <a:p>
            <a:pPr marL="0" marR="0" indent="0" algn="l" defTabSz="457200" rtl="0" eaLnBrk="1" fontAlgn="auto" latinLnBrk="0" hangingPunct="1">
              <a:lnSpc>
                <a:spcPct val="100000"/>
              </a:lnSpc>
              <a:spcBef>
                <a:spcPts val="288"/>
              </a:spcBef>
              <a:spcAft>
                <a:spcPts val="0"/>
              </a:spcAft>
              <a:buClrTx/>
              <a:buSzTx/>
              <a:buFontTx/>
              <a:buNone/>
              <a:tabLst/>
              <a:defRPr/>
            </a:pPr>
            <a:r>
              <a:rPr lang="en-US" sz="1400" b="0" dirty="0">
                <a:solidFill>
                  <a:srgbClr val="FFFFFF"/>
                </a:solidFill>
                <a:effectLst>
                  <a:glow rad="228600">
                    <a:schemeClr val="tx1">
                      <a:alpha val="40000"/>
                    </a:schemeClr>
                  </a:glow>
                </a:effectLst>
                <a:latin typeface="Arial"/>
                <a:cs typeface="Arial"/>
              </a:rPr>
              <a:t>Creative </a:t>
            </a:r>
            <a:r>
              <a:rPr lang="en-US" sz="1400" b="0" dirty="0" err="1">
                <a:solidFill>
                  <a:srgbClr val="FFFFFF"/>
                </a:solidFill>
                <a:effectLst>
                  <a:glow rad="228600">
                    <a:schemeClr val="tx1">
                      <a:alpha val="40000"/>
                    </a:schemeClr>
                  </a:glow>
                </a:effectLst>
                <a:latin typeface="Arial"/>
                <a:cs typeface="Arial"/>
              </a:rPr>
              <a:t>iMedia</a:t>
            </a:r>
            <a:endParaRPr lang="en-US" sz="1400" b="0" dirty="0">
              <a:solidFill>
                <a:srgbClr val="FFFFFF"/>
              </a:solidFill>
              <a:effectLst>
                <a:glow rad="228600">
                  <a:schemeClr val="tx1">
                    <a:alpha val="40000"/>
                  </a:schemeClr>
                </a:glow>
              </a:effectLst>
              <a:latin typeface="Arial"/>
              <a:cs typeface="Arial"/>
            </a:endParaRPr>
          </a:p>
        </p:txBody>
      </p:sp>
    </p:spTree>
    <p:extLst>
      <p:ext uri="{BB962C8B-B14F-4D97-AF65-F5344CB8AC3E}">
        <p14:creationId xmlns:p14="http://schemas.microsoft.com/office/powerpoint/2010/main" val="160771870"/>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95578-2317-4B71-A11C-FEFA69DDD2D2}"/>
              </a:ext>
            </a:extLst>
          </p:cNvPr>
          <p:cNvSpPr>
            <a:spLocks noGrp="1"/>
          </p:cNvSpPr>
          <p:nvPr>
            <p:ph type="title"/>
          </p:nvPr>
        </p:nvSpPr>
        <p:spPr/>
        <p:txBody>
          <a:bodyPr/>
          <a:lstStyle/>
          <a:p>
            <a:r>
              <a:rPr lang="en-GB" dirty="0"/>
              <a:t>Possible careers</a:t>
            </a:r>
          </a:p>
        </p:txBody>
      </p:sp>
      <p:sp>
        <p:nvSpPr>
          <p:cNvPr id="3" name="Content Placeholder 2">
            <a:extLst>
              <a:ext uri="{FF2B5EF4-FFF2-40B4-BE49-F238E27FC236}">
                <a16:creationId xmlns:a16="http://schemas.microsoft.com/office/drawing/2014/main" id="{3C3E3FA8-902C-4BF4-B54D-F348EB3EDD71}"/>
              </a:ext>
            </a:extLst>
          </p:cNvPr>
          <p:cNvSpPr>
            <a:spLocks noGrp="1"/>
          </p:cNvSpPr>
          <p:nvPr>
            <p:ph idx="1"/>
          </p:nvPr>
        </p:nvSpPr>
        <p:spPr>
          <a:xfrm>
            <a:off x="676657" y="2011680"/>
            <a:ext cx="2954440" cy="3766185"/>
          </a:xfrm>
        </p:spPr>
        <p:txBody>
          <a:bodyPr>
            <a:normAutofit lnSpcReduction="10000"/>
          </a:bodyPr>
          <a:lstStyle/>
          <a:p>
            <a:r>
              <a:rPr lang="en-GB" dirty="0"/>
              <a:t>Graphics designer</a:t>
            </a:r>
          </a:p>
          <a:p>
            <a:r>
              <a:rPr lang="en-GB" dirty="0"/>
              <a:t>Web developer</a:t>
            </a:r>
          </a:p>
          <a:p>
            <a:r>
              <a:rPr lang="en-GB" dirty="0"/>
              <a:t>Web content manager</a:t>
            </a:r>
          </a:p>
          <a:p>
            <a:r>
              <a:rPr lang="en-GB" dirty="0"/>
              <a:t>Social media manager</a:t>
            </a:r>
          </a:p>
          <a:p>
            <a:r>
              <a:rPr lang="en-GB" dirty="0"/>
              <a:t>PR executive</a:t>
            </a:r>
          </a:p>
          <a:p>
            <a:r>
              <a:rPr lang="en-GB" dirty="0"/>
              <a:t>Media planner</a:t>
            </a:r>
          </a:p>
          <a:p>
            <a:r>
              <a:rPr lang="en-GB" dirty="0"/>
              <a:t>Multimedia specialist</a:t>
            </a:r>
          </a:p>
          <a:p>
            <a:endParaRPr lang="en-GB" dirty="0"/>
          </a:p>
        </p:txBody>
      </p:sp>
      <p:sp>
        <p:nvSpPr>
          <p:cNvPr id="4" name="Content Placeholder 2">
            <a:extLst>
              <a:ext uri="{FF2B5EF4-FFF2-40B4-BE49-F238E27FC236}">
                <a16:creationId xmlns:a16="http://schemas.microsoft.com/office/drawing/2014/main" id="{62307B00-FC13-410F-8877-F7A1056F8736}"/>
              </a:ext>
            </a:extLst>
          </p:cNvPr>
          <p:cNvSpPr txBox="1">
            <a:spLocks/>
          </p:cNvSpPr>
          <p:nvPr/>
        </p:nvSpPr>
        <p:spPr>
          <a:xfrm>
            <a:off x="4354136" y="2084706"/>
            <a:ext cx="2954440" cy="3766185"/>
          </a:xfrm>
          <a:prstGeom prst="rect">
            <a:avLst/>
          </a:prstGeom>
        </p:spPr>
        <p:txBody>
          <a:bodyPr vert="horz" lIns="91440" tIns="45720" rIns="91440" bIns="45720" rtlCol="0">
            <a:normAutofit/>
          </a:bodyPr>
          <a:lst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a:lstStyle>
          <a:p>
            <a:r>
              <a:rPr lang="en-GB" dirty="0"/>
              <a:t>Advertising</a:t>
            </a:r>
          </a:p>
          <a:p>
            <a:r>
              <a:rPr lang="en-GB" dirty="0"/>
              <a:t>UX designer</a:t>
            </a:r>
          </a:p>
          <a:p>
            <a:r>
              <a:rPr lang="en-GB" dirty="0"/>
              <a:t>Editorial assistant</a:t>
            </a:r>
          </a:p>
          <a:p>
            <a:r>
              <a:rPr lang="en-GB" dirty="0"/>
              <a:t>Publishing</a:t>
            </a:r>
          </a:p>
          <a:p>
            <a:r>
              <a:rPr lang="en-GB" dirty="0"/>
              <a:t>Game designer</a:t>
            </a:r>
          </a:p>
          <a:p>
            <a:r>
              <a:rPr lang="en-GB" dirty="0"/>
              <a:t>Game developer</a:t>
            </a:r>
          </a:p>
          <a:p>
            <a:r>
              <a:rPr lang="en-GB" dirty="0"/>
              <a:t>Interior designer</a:t>
            </a:r>
          </a:p>
          <a:p>
            <a:pPr marL="0" indent="0">
              <a:buNone/>
            </a:pPr>
            <a:endParaRPr lang="en-GB" dirty="0"/>
          </a:p>
          <a:p>
            <a:endParaRPr lang="en-GB" dirty="0"/>
          </a:p>
        </p:txBody>
      </p:sp>
      <p:pic>
        <p:nvPicPr>
          <p:cNvPr id="6" name="Picture 5">
            <a:extLst>
              <a:ext uri="{FF2B5EF4-FFF2-40B4-BE49-F238E27FC236}">
                <a16:creationId xmlns:a16="http://schemas.microsoft.com/office/drawing/2014/main" id="{0B20E379-1E3F-4255-831C-59E912E7492E}"/>
              </a:ext>
            </a:extLst>
          </p:cNvPr>
          <p:cNvPicPr>
            <a:picLocks noChangeAspect="1"/>
          </p:cNvPicPr>
          <p:nvPr/>
        </p:nvPicPr>
        <p:blipFill>
          <a:blip r:embed="rId2"/>
          <a:stretch>
            <a:fillRect/>
          </a:stretch>
        </p:blipFill>
        <p:spPr>
          <a:xfrm>
            <a:off x="7940537" y="2011680"/>
            <a:ext cx="2857500" cy="1600200"/>
          </a:xfrm>
          <a:prstGeom prst="rect">
            <a:avLst/>
          </a:prstGeom>
          <a:ln>
            <a:noFill/>
          </a:ln>
          <a:effectLst>
            <a:softEdge rad="112500"/>
          </a:effectLst>
        </p:spPr>
      </p:pic>
      <p:pic>
        <p:nvPicPr>
          <p:cNvPr id="7" name="Picture 6">
            <a:extLst>
              <a:ext uri="{FF2B5EF4-FFF2-40B4-BE49-F238E27FC236}">
                <a16:creationId xmlns:a16="http://schemas.microsoft.com/office/drawing/2014/main" id="{3535C907-A384-48E5-A3F0-628C5A9BF871}"/>
              </a:ext>
            </a:extLst>
          </p:cNvPr>
          <p:cNvPicPr>
            <a:picLocks noChangeAspect="1"/>
          </p:cNvPicPr>
          <p:nvPr/>
        </p:nvPicPr>
        <p:blipFill>
          <a:blip r:embed="rId3"/>
          <a:stretch>
            <a:fillRect/>
          </a:stretch>
        </p:blipFill>
        <p:spPr>
          <a:xfrm>
            <a:off x="7940537" y="3894772"/>
            <a:ext cx="2857500" cy="1609725"/>
          </a:xfrm>
          <a:prstGeom prst="rect">
            <a:avLst/>
          </a:prstGeom>
          <a:ln>
            <a:noFill/>
          </a:ln>
          <a:effectLst>
            <a:softEdge rad="112500"/>
          </a:effectLst>
        </p:spPr>
      </p:pic>
    </p:spTree>
    <p:extLst>
      <p:ext uri="{BB962C8B-B14F-4D97-AF65-F5344CB8AC3E}">
        <p14:creationId xmlns:p14="http://schemas.microsoft.com/office/powerpoint/2010/main" val="4698386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8DA2B-02FB-4E5D-AFEA-300700E648ED}"/>
              </a:ext>
            </a:extLst>
          </p:cNvPr>
          <p:cNvSpPr>
            <a:spLocks noGrp="1"/>
          </p:cNvSpPr>
          <p:nvPr>
            <p:ph type="title"/>
          </p:nvPr>
        </p:nvSpPr>
        <p:spPr/>
        <p:txBody>
          <a:bodyPr/>
          <a:lstStyle/>
          <a:p>
            <a:r>
              <a:rPr lang="en-GB" dirty="0"/>
              <a:t>Is this course for you?</a:t>
            </a:r>
          </a:p>
        </p:txBody>
      </p:sp>
      <p:sp>
        <p:nvSpPr>
          <p:cNvPr id="3" name="Content Placeholder 2">
            <a:extLst>
              <a:ext uri="{FF2B5EF4-FFF2-40B4-BE49-F238E27FC236}">
                <a16:creationId xmlns:a16="http://schemas.microsoft.com/office/drawing/2014/main" id="{6C196B39-CA92-4297-B29F-9DDCDE0C0788}"/>
              </a:ext>
            </a:extLst>
          </p:cNvPr>
          <p:cNvSpPr>
            <a:spLocks noGrp="1"/>
          </p:cNvSpPr>
          <p:nvPr>
            <p:ph idx="1"/>
          </p:nvPr>
        </p:nvSpPr>
        <p:spPr/>
        <p:txBody>
          <a:bodyPr/>
          <a:lstStyle/>
          <a:p>
            <a:r>
              <a:rPr lang="en-GB" dirty="0"/>
              <a:t>If you are creative and want to apply your creative side using technology, then this would be a great course for you.</a:t>
            </a:r>
          </a:p>
          <a:p>
            <a:endParaRPr lang="en-GB" dirty="0"/>
          </a:p>
          <a:p>
            <a:r>
              <a:rPr lang="en-GB" dirty="0"/>
              <a:t>There is only 1 exam, so it is a more of a vocational subject. If you are better and completing coursework and assignments and putting the time and effort into your coursework, then this would be a good choice for you.</a:t>
            </a:r>
          </a:p>
        </p:txBody>
      </p:sp>
    </p:spTree>
    <p:extLst>
      <p:ext uri="{BB962C8B-B14F-4D97-AF65-F5344CB8AC3E}">
        <p14:creationId xmlns:p14="http://schemas.microsoft.com/office/powerpoint/2010/main" val="2898491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445F5-EA4F-48FE-8CB0-6972C538EEEB}"/>
              </a:ext>
            </a:extLst>
          </p:cNvPr>
          <p:cNvSpPr>
            <a:spLocks noGrp="1"/>
          </p:cNvSpPr>
          <p:nvPr>
            <p:ph type="title"/>
          </p:nvPr>
        </p:nvSpPr>
        <p:spPr/>
        <p:txBody>
          <a:bodyPr/>
          <a:lstStyle/>
          <a:p>
            <a:r>
              <a:rPr lang="en-GB" dirty="0"/>
              <a:t>What is creative </a:t>
            </a:r>
            <a:r>
              <a:rPr lang="en-GB" dirty="0" err="1"/>
              <a:t>i</a:t>
            </a:r>
            <a:r>
              <a:rPr lang="en-GB" dirty="0"/>
              <a:t>-media?</a:t>
            </a:r>
          </a:p>
        </p:txBody>
      </p:sp>
      <p:sp>
        <p:nvSpPr>
          <p:cNvPr id="3" name="Content Placeholder 2">
            <a:extLst>
              <a:ext uri="{FF2B5EF4-FFF2-40B4-BE49-F238E27FC236}">
                <a16:creationId xmlns:a16="http://schemas.microsoft.com/office/drawing/2014/main" id="{1C52E04C-CCAE-49D0-889E-2B565775255E}"/>
              </a:ext>
            </a:extLst>
          </p:cNvPr>
          <p:cNvSpPr>
            <a:spLocks noGrp="1"/>
          </p:cNvSpPr>
          <p:nvPr>
            <p:ph idx="1"/>
          </p:nvPr>
        </p:nvSpPr>
        <p:spPr>
          <a:xfrm>
            <a:off x="676656" y="2011680"/>
            <a:ext cx="10753725" cy="4389120"/>
          </a:xfrm>
        </p:spPr>
        <p:txBody>
          <a:bodyPr>
            <a:normAutofit fontScale="85000" lnSpcReduction="10000"/>
          </a:bodyPr>
          <a:lstStyle/>
          <a:p>
            <a:pPr>
              <a:lnSpc>
                <a:spcPct val="110000"/>
              </a:lnSpc>
            </a:pPr>
            <a:r>
              <a:rPr lang="en-GB" sz="2800" dirty="0"/>
              <a:t>Cambridge Nationals in Creative </a:t>
            </a:r>
            <a:r>
              <a:rPr lang="en-GB" sz="2800" dirty="0" err="1"/>
              <a:t>iMedia</a:t>
            </a:r>
            <a:r>
              <a:rPr lang="en-GB" sz="2800" dirty="0"/>
              <a:t> are media sector-focused, including film, television, web development, gaming and animation, and have IT at their heart. </a:t>
            </a:r>
            <a:br>
              <a:rPr lang="en-GB" sz="2800" dirty="0"/>
            </a:br>
            <a:endParaRPr lang="en-GB" sz="2800" dirty="0"/>
          </a:p>
          <a:p>
            <a:pPr>
              <a:lnSpc>
                <a:spcPct val="110000"/>
              </a:lnSpc>
            </a:pPr>
            <a:r>
              <a:rPr lang="en-US" sz="2800" dirty="0"/>
              <a:t>Our Cambridge National in Creative </a:t>
            </a:r>
            <a:r>
              <a:rPr lang="en-US" sz="2800" dirty="0" err="1"/>
              <a:t>iMedia</a:t>
            </a:r>
            <a:r>
              <a:rPr lang="en-US" sz="2800" dirty="0"/>
              <a:t> will inspire and equip students with the confidence to use skills that are relevant to the digital media sector and more widely. They’ll design, plan, create and review digital media products to meet client and target audience demands.</a:t>
            </a:r>
          </a:p>
          <a:p>
            <a:pPr>
              <a:lnSpc>
                <a:spcPct val="110000"/>
              </a:lnSpc>
            </a:pPr>
            <a:br>
              <a:rPr lang="en-GB" sz="2800" dirty="0"/>
            </a:br>
            <a:r>
              <a:rPr lang="en-GB" sz="2800" dirty="0"/>
              <a:t>A Cambridge National qualification </a:t>
            </a:r>
            <a:r>
              <a:rPr lang="en-US" sz="2800" dirty="0"/>
              <a:t>is the equivalent to a GCSE and gives you the chance to put your learning into practice, develop skills and build </a:t>
            </a:r>
            <a:r>
              <a:rPr lang="en-GB" sz="2800" dirty="0"/>
              <a:t>your confidence.</a:t>
            </a:r>
          </a:p>
          <a:p>
            <a:endParaRPr lang="en-GB" dirty="0"/>
          </a:p>
        </p:txBody>
      </p:sp>
    </p:spTree>
    <p:extLst>
      <p:ext uri="{BB962C8B-B14F-4D97-AF65-F5344CB8AC3E}">
        <p14:creationId xmlns:p14="http://schemas.microsoft.com/office/powerpoint/2010/main" val="3003255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35D54-C81F-465A-92FD-B075D5E50B09}"/>
              </a:ext>
            </a:extLst>
          </p:cNvPr>
          <p:cNvSpPr>
            <a:spLocks noGrp="1"/>
          </p:cNvSpPr>
          <p:nvPr>
            <p:ph type="title"/>
          </p:nvPr>
        </p:nvSpPr>
        <p:spPr>
          <a:xfrm>
            <a:off x="657225" y="778273"/>
            <a:ext cx="8985540" cy="1379457"/>
          </a:xfrm>
        </p:spPr>
        <p:txBody>
          <a:bodyPr>
            <a:normAutofit fontScale="90000"/>
          </a:bodyPr>
          <a:lstStyle/>
          <a:p>
            <a:r>
              <a:rPr lang="en-US" dirty="0"/>
              <a:t>As part of the Cambridge National, </a:t>
            </a:r>
            <a:r>
              <a:rPr lang="en-US" b="1" dirty="0"/>
              <a:t>you might cover:</a:t>
            </a:r>
            <a:endParaRPr lang="en-GB" dirty="0"/>
          </a:p>
        </p:txBody>
      </p:sp>
      <p:sp>
        <p:nvSpPr>
          <p:cNvPr id="6" name="Content Placeholder 5">
            <a:extLst>
              <a:ext uri="{FF2B5EF4-FFF2-40B4-BE49-F238E27FC236}">
                <a16:creationId xmlns:a16="http://schemas.microsoft.com/office/drawing/2014/main" id="{D684A944-9D02-4185-9E8D-643D0C18EA57}"/>
              </a:ext>
            </a:extLst>
          </p:cNvPr>
          <p:cNvSpPr>
            <a:spLocks noGrp="1"/>
          </p:cNvSpPr>
          <p:nvPr>
            <p:ph idx="1"/>
          </p:nvPr>
        </p:nvSpPr>
        <p:spPr>
          <a:xfrm>
            <a:off x="657225" y="2576945"/>
            <a:ext cx="10753725" cy="3502782"/>
          </a:xfrm>
        </p:spPr>
        <p:txBody>
          <a:bodyPr/>
          <a:lstStyle/>
          <a:p>
            <a:r>
              <a:rPr lang="en-US" dirty="0"/>
              <a:t>How media products get their meaning across, create impact and appeal to people</a:t>
            </a:r>
          </a:p>
          <a:p>
            <a:r>
              <a:rPr lang="en-US" dirty="0"/>
              <a:t>• how to create original digital graphics for specific audiences</a:t>
            </a:r>
          </a:p>
          <a:p>
            <a:r>
              <a:rPr lang="en-US" dirty="0"/>
              <a:t>• designing and creating original characters and comics</a:t>
            </a:r>
          </a:p>
          <a:p>
            <a:r>
              <a:rPr lang="en-US" dirty="0"/>
              <a:t>• creating, testing and making websites.</a:t>
            </a:r>
          </a:p>
          <a:p>
            <a:endParaRPr lang="en-US" dirty="0"/>
          </a:p>
          <a:p>
            <a:r>
              <a:rPr lang="en-US" dirty="0"/>
              <a:t>The Course incudes 2 coursework units and an exam. Two of which are mandatory and one optional decided by the teacher annually. </a:t>
            </a:r>
            <a:endParaRPr lang="en-GB" dirty="0"/>
          </a:p>
        </p:txBody>
      </p:sp>
    </p:spTree>
    <p:extLst>
      <p:ext uri="{BB962C8B-B14F-4D97-AF65-F5344CB8AC3E}">
        <p14:creationId xmlns:p14="http://schemas.microsoft.com/office/powerpoint/2010/main" val="2327337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B16A2-CA17-4D96-C719-25B73AEB0E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7D112C-73F4-A487-D37D-81219643A1E4}"/>
              </a:ext>
            </a:extLst>
          </p:cNvPr>
          <p:cNvSpPr>
            <a:spLocks noGrp="1"/>
          </p:cNvSpPr>
          <p:nvPr>
            <p:ph type="title"/>
          </p:nvPr>
        </p:nvSpPr>
        <p:spPr/>
        <p:txBody>
          <a:bodyPr>
            <a:normAutofit/>
          </a:bodyPr>
          <a:lstStyle/>
          <a:p>
            <a:r>
              <a:rPr lang="en-GB" b="1" dirty="0"/>
              <a:t>Mandatory Units</a:t>
            </a:r>
            <a:endParaRPr lang="en-GB" dirty="0"/>
          </a:p>
        </p:txBody>
      </p:sp>
      <p:sp>
        <p:nvSpPr>
          <p:cNvPr id="6" name="Content Placeholder 5">
            <a:extLst>
              <a:ext uri="{FF2B5EF4-FFF2-40B4-BE49-F238E27FC236}">
                <a16:creationId xmlns:a16="http://schemas.microsoft.com/office/drawing/2014/main" id="{3544A55E-1494-00A3-67F9-030578003D80}"/>
              </a:ext>
            </a:extLst>
          </p:cNvPr>
          <p:cNvSpPr>
            <a:spLocks noGrp="1"/>
          </p:cNvSpPr>
          <p:nvPr>
            <p:ph idx="1"/>
          </p:nvPr>
        </p:nvSpPr>
        <p:spPr>
          <a:xfrm>
            <a:off x="525623" y="2665561"/>
            <a:ext cx="11035975" cy="3827434"/>
          </a:xfrm>
        </p:spPr>
        <p:txBody>
          <a:bodyPr numCol="2">
            <a:normAutofit fontScale="92500" lnSpcReduction="10000"/>
          </a:bodyPr>
          <a:lstStyle/>
          <a:p>
            <a:pPr>
              <a:buFont typeface="Arial" panose="020B0604020202020204" pitchFamily="34" charset="0"/>
              <a:buChar char="•"/>
            </a:pPr>
            <a:r>
              <a:rPr lang="en-US" dirty="0"/>
              <a:t>Media industry sectors and products </a:t>
            </a:r>
          </a:p>
          <a:p>
            <a:pPr>
              <a:buFont typeface="Arial" panose="020B0604020202020204" pitchFamily="34" charset="0"/>
              <a:buChar char="•"/>
            </a:pPr>
            <a:r>
              <a:rPr lang="en-US" dirty="0"/>
              <a:t>Job roles in the  media industry</a:t>
            </a:r>
          </a:p>
          <a:p>
            <a:pPr>
              <a:buFont typeface="Arial" panose="020B0604020202020204" pitchFamily="34" charset="0"/>
              <a:buChar char="•"/>
            </a:pPr>
            <a:r>
              <a:rPr lang="en-US" dirty="0"/>
              <a:t>Factors influencing product design </a:t>
            </a:r>
          </a:p>
          <a:p>
            <a:pPr>
              <a:buFont typeface="Arial" panose="020B0604020202020204" pitchFamily="34" charset="0"/>
              <a:buChar char="•"/>
            </a:pPr>
            <a:r>
              <a:rPr lang="en-US" dirty="0"/>
              <a:t>How style, content and layout are linked to the purpose </a:t>
            </a:r>
          </a:p>
          <a:p>
            <a:pPr>
              <a:buFont typeface="Arial" panose="020B0604020202020204" pitchFamily="34" charset="0"/>
              <a:buChar char="•"/>
            </a:pPr>
            <a:r>
              <a:rPr lang="en-US" dirty="0"/>
              <a:t>Client requirements and how they are defined</a:t>
            </a:r>
          </a:p>
          <a:p>
            <a:pPr>
              <a:buFont typeface="Arial" panose="020B0604020202020204" pitchFamily="34" charset="0"/>
              <a:buChar char="•"/>
            </a:pPr>
            <a:r>
              <a:rPr lang="en-US" dirty="0"/>
              <a:t>Audience demographics and segmentation</a:t>
            </a:r>
          </a:p>
          <a:p>
            <a:pPr>
              <a:buFont typeface="Arial" panose="020B0604020202020204" pitchFamily="34" charset="0"/>
              <a:buChar char="•"/>
            </a:pPr>
            <a:r>
              <a:rPr lang="en-US" dirty="0"/>
              <a:t>Sources of research and types of research data </a:t>
            </a:r>
          </a:p>
          <a:p>
            <a:pPr>
              <a:buFont typeface="Arial" panose="020B0604020202020204" pitchFamily="34" charset="0"/>
              <a:buChar char="•"/>
            </a:pPr>
            <a:r>
              <a:rPr lang="en-US" dirty="0"/>
              <a:t>Media codes used to convey meaning, create impact and/or engage audiences </a:t>
            </a:r>
          </a:p>
          <a:p>
            <a:pPr>
              <a:buFont typeface="Arial" panose="020B0604020202020204" pitchFamily="34" charset="0"/>
              <a:buChar char="•"/>
            </a:pPr>
            <a:r>
              <a:rPr lang="en-US" dirty="0"/>
              <a:t>Pre-production planning </a:t>
            </a:r>
          </a:p>
          <a:p>
            <a:pPr>
              <a:buFont typeface="Arial" panose="020B0604020202020204" pitchFamily="34" charset="0"/>
              <a:buChar char="•"/>
            </a:pPr>
            <a:r>
              <a:rPr lang="en-US" dirty="0"/>
              <a:t>Work planning </a:t>
            </a:r>
          </a:p>
          <a:p>
            <a:pPr>
              <a:buFont typeface="Arial" panose="020B0604020202020204" pitchFamily="34" charset="0"/>
              <a:buChar char="•"/>
            </a:pPr>
            <a:r>
              <a:rPr lang="en-US" dirty="0"/>
              <a:t>Documents used to  support ideas generation </a:t>
            </a:r>
          </a:p>
          <a:p>
            <a:pPr>
              <a:buFont typeface="Arial" panose="020B0604020202020204" pitchFamily="34" charset="0"/>
              <a:buChar char="•"/>
            </a:pPr>
            <a:r>
              <a:rPr lang="en-US" dirty="0"/>
              <a:t>Documents used  to design and plan media products </a:t>
            </a:r>
          </a:p>
          <a:p>
            <a:pPr>
              <a:buFont typeface="Arial" panose="020B0604020202020204" pitchFamily="34" charset="0"/>
              <a:buChar char="•"/>
            </a:pPr>
            <a:r>
              <a:rPr lang="en-US" dirty="0"/>
              <a:t>The legal issues that affect media Distribution  considerations </a:t>
            </a:r>
          </a:p>
          <a:p>
            <a:pPr>
              <a:buFont typeface="Arial" panose="020B0604020202020204" pitchFamily="34" charset="0"/>
              <a:buChar char="•"/>
            </a:pPr>
            <a:r>
              <a:rPr lang="en-US" dirty="0"/>
              <a:t>Distribution platforms and media to reach audiences </a:t>
            </a:r>
          </a:p>
          <a:p>
            <a:pPr>
              <a:buFont typeface="Arial" panose="020B0604020202020204" pitchFamily="34" charset="0"/>
              <a:buChar char="•"/>
            </a:pPr>
            <a:r>
              <a:rPr lang="en-US" dirty="0"/>
              <a:t>Properties and formats of media files</a:t>
            </a:r>
            <a:endParaRPr lang="en-GB" dirty="0"/>
          </a:p>
        </p:txBody>
      </p:sp>
      <p:sp>
        <p:nvSpPr>
          <p:cNvPr id="5" name="TextBox 4">
            <a:extLst>
              <a:ext uri="{FF2B5EF4-FFF2-40B4-BE49-F238E27FC236}">
                <a16:creationId xmlns:a16="http://schemas.microsoft.com/office/drawing/2014/main" id="{D3006DFC-75C5-A207-2167-806930FBCA41}"/>
              </a:ext>
            </a:extLst>
          </p:cNvPr>
          <p:cNvSpPr txBox="1"/>
          <p:nvPr/>
        </p:nvSpPr>
        <p:spPr>
          <a:xfrm>
            <a:off x="394024" y="1834564"/>
            <a:ext cx="11035974" cy="830997"/>
          </a:xfrm>
          <a:prstGeom prst="rect">
            <a:avLst/>
          </a:prstGeom>
          <a:noFill/>
        </p:spPr>
        <p:txBody>
          <a:bodyPr wrap="square">
            <a:spAutoFit/>
          </a:bodyPr>
          <a:lstStyle/>
          <a:p>
            <a:pPr marL="0" indent="0">
              <a:buNone/>
            </a:pPr>
            <a:r>
              <a:rPr lang="en-GB" sz="2400" b="1" dirty="0"/>
              <a:t>R093: Creative </a:t>
            </a:r>
            <a:r>
              <a:rPr lang="en-GB" sz="2400" b="1" dirty="0" err="1"/>
              <a:t>iMedia</a:t>
            </a:r>
            <a:r>
              <a:rPr lang="en-GB" sz="2400" b="1" dirty="0"/>
              <a:t> in the media industry - </a:t>
            </a:r>
            <a:r>
              <a:rPr lang="en-GB" sz="2400" dirty="0"/>
              <a:t>1 hour 15 minutes w</a:t>
            </a:r>
            <a:r>
              <a:rPr lang="en-US" sz="2400" dirty="0" err="1"/>
              <a:t>ritten</a:t>
            </a:r>
            <a:r>
              <a:rPr lang="en-US" sz="2400" dirty="0"/>
              <a:t> paper, OCR set and marked:</a:t>
            </a:r>
          </a:p>
        </p:txBody>
      </p:sp>
    </p:spTree>
    <p:extLst>
      <p:ext uri="{BB962C8B-B14F-4D97-AF65-F5344CB8AC3E}">
        <p14:creationId xmlns:p14="http://schemas.microsoft.com/office/powerpoint/2010/main" val="2136206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11A686-4DCB-22BC-826B-32D30087E5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BE4EE0-82C0-D111-B1B7-D418ECDBCBF1}"/>
              </a:ext>
            </a:extLst>
          </p:cNvPr>
          <p:cNvSpPr>
            <a:spLocks noGrp="1"/>
          </p:cNvSpPr>
          <p:nvPr>
            <p:ph type="title"/>
          </p:nvPr>
        </p:nvSpPr>
        <p:spPr/>
        <p:txBody>
          <a:bodyPr>
            <a:normAutofit/>
          </a:bodyPr>
          <a:lstStyle/>
          <a:p>
            <a:r>
              <a:rPr lang="en-GB" b="1" dirty="0"/>
              <a:t>Mandatory Units</a:t>
            </a:r>
            <a:endParaRPr lang="en-GB" dirty="0"/>
          </a:p>
        </p:txBody>
      </p:sp>
      <p:sp>
        <p:nvSpPr>
          <p:cNvPr id="3" name="Content Placeholder 5">
            <a:extLst>
              <a:ext uri="{FF2B5EF4-FFF2-40B4-BE49-F238E27FC236}">
                <a16:creationId xmlns:a16="http://schemas.microsoft.com/office/drawing/2014/main" id="{5C8A09CE-4F09-2283-A001-D116304C9ACB}"/>
              </a:ext>
            </a:extLst>
          </p:cNvPr>
          <p:cNvSpPr txBox="1">
            <a:spLocks/>
          </p:cNvSpPr>
          <p:nvPr/>
        </p:nvSpPr>
        <p:spPr>
          <a:xfrm>
            <a:off x="781397" y="2157730"/>
            <a:ext cx="11016580" cy="4492452"/>
          </a:xfrm>
          <a:prstGeom prst="rect">
            <a:avLst/>
          </a:prstGeom>
        </p:spPr>
        <p:txBody>
          <a:bodyPr vert="horz" lIns="91440" tIns="45720" rIns="91440" bIns="45720" rtlCol="0">
            <a:normAutofit lnSpcReduction="10000"/>
          </a:bodyPr>
          <a:lst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a:lstStyle>
          <a:p>
            <a:r>
              <a:rPr lang="en-GB" b="1" dirty="0"/>
              <a:t>R094: </a:t>
            </a:r>
            <a:r>
              <a:rPr lang="en-US" b="1" dirty="0"/>
              <a:t>Visual identity and digital graphics - </a:t>
            </a:r>
            <a:r>
              <a:rPr lang="en-GB" dirty="0"/>
              <a:t>Non Examined Assessment (coursework)</a:t>
            </a:r>
          </a:p>
          <a:p>
            <a:pPr marL="0" indent="0">
              <a:buNone/>
            </a:pPr>
            <a:r>
              <a:rPr lang="en-GB" dirty="0"/>
              <a:t>Centre-assessed tasks, OCR moderated:</a:t>
            </a:r>
          </a:p>
          <a:p>
            <a:pPr>
              <a:buFont typeface="Arial" panose="020B0604020202020204" pitchFamily="34" charset="0"/>
              <a:buChar char="•"/>
            </a:pPr>
            <a:r>
              <a:rPr lang="en-US" dirty="0"/>
              <a:t>Purpose, elements and design of visual identity </a:t>
            </a:r>
          </a:p>
          <a:p>
            <a:pPr>
              <a:buFont typeface="Arial" panose="020B0604020202020204" pitchFamily="34" charset="0"/>
              <a:buChar char="•"/>
            </a:pPr>
            <a:r>
              <a:rPr lang="en-US" dirty="0"/>
              <a:t>Graphic design and  conventions </a:t>
            </a:r>
          </a:p>
          <a:p>
            <a:pPr>
              <a:buFont typeface="Arial" panose="020B0604020202020204" pitchFamily="34" charset="0"/>
              <a:buChar char="•"/>
            </a:pPr>
            <a:r>
              <a:rPr lang="en-US" dirty="0"/>
              <a:t>Properties of digital graphics and use of assets</a:t>
            </a:r>
          </a:p>
          <a:p>
            <a:pPr>
              <a:buFont typeface="Arial" panose="020B0604020202020204" pitchFamily="34" charset="0"/>
              <a:buChar char="•"/>
            </a:pPr>
            <a:r>
              <a:rPr lang="en-US" dirty="0"/>
              <a:t>Techniques to plan  visual identity and digital graphics</a:t>
            </a:r>
          </a:p>
          <a:p>
            <a:pPr>
              <a:buFont typeface="Arial" panose="020B0604020202020204" pitchFamily="34" charset="0"/>
              <a:buChar char="•"/>
            </a:pPr>
            <a:r>
              <a:rPr lang="en-US" dirty="0"/>
              <a:t>Create visual identity and digital graphics</a:t>
            </a:r>
          </a:p>
          <a:p>
            <a:pPr>
              <a:buFont typeface="Arial" panose="020B0604020202020204" pitchFamily="34" charset="0"/>
              <a:buChar char="•"/>
            </a:pPr>
            <a:r>
              <a:rPr lang="en-US" dirty="0"/>
              <a:t>Tools and techniques of imaging editing software used to  create digital graphics</a:t>
            </a:r>
          </a:p>
          <a:p>
            <a:pPr>
              <a:buFont typeface="Arial" panose="020B0604020202020204" pitchFamily="34" charset="0"/>
              <a:buChar char="•"/>
            </a:pPr>
            <a:r>
              <a:rPr lang="en-US" dirty="0"/>
              <a:t>Technical skills to source, create and prepare assets for use within digital graphics</a:t>
            </a:r>
          </a:p>
          <a:p>
            <a:pPr>
              <a:buFont typeface="Arial" panose="020B0604020202020204" pitchFamily="34" charset="0"/>
              <a:buChar char="•"/>
            </a:pPr>
            <a:r>
              <a:rPr lang="en-US" dirty="0"/>
              <a:t>Techniques to save and export visual identity and digital graphics</a:t>
            </a:r>
            <a:endParaRPr lang="en-GB" dirty="0"/>
          </a:p>
          <a:p>
            <a:pPr marL="0" indent="0">
              <a:buNone/>
            </a:pPr>
            <a:endParaRPr lang="en-GB" dirty="0"/>
          </a:p>
        </p:txBody>
      </p:sp>
    </p:spTree>
    <p:extLst>
      <p:ext uri="{BB962C8B-B14F-4D97-AF65-F5344CB8AC3E}">
        <p14:creationId xmlns:p14="http://schemas.microsoft.com/office/powerpoint/2010/main" val="1151851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0E727-CA3F-49F4-94E2-DBA2F8140F3A}"/>
              </a:ext>
            </a:extLst>
          </p:cNvPr>
          <p:cNvSpPr>
            <a:spLocks noGrp="1"/>
          </p:cNvSpPr>
          <p:nvPr>
            <p:ph type="title"/>
          </p:nvPr>
        </p:nvSpPr>
        <p:spPr/>
        <p:txBody>
          <a:bodyPr/>
          <a:lstStyle/>
          <a:p>
            <a:r>
              <a:rPr lang="en-GB" b="1" dirty="0"/>
              <a:t>Optional Unit</a:t>
            </a:r>
            <a:endParaRPr lang="en-GB" dirty="0"/>
          </a:p>
        </p:txBody>
      </p:sp>
      <p:sp>
        <p:nvSpPr>
          <p:cNvPr id="3" name="Content Placeholder 2">
            <a:extLst>
              <a:ext uri="{FF2B5EF4-FFF2-40B4-BE49-F238E27FC236}">
                <a16:creationId xmlns:a16="http://schemas.microsoft.com/office/drawing/2014/main" id="{AE0686FA-AA5E-49DB-978A-FF59D29A6D40}"/>
              </a:ext>
            </a:extLst>
          </p:cNvPr>
          <p:cNvSpPr>
            <a:spLocks noGrp="1"/>
          </p:cNvSpPr>
          <p:nvPr>
            <p:ph idx="1"/>
          </p:nvPr>
        </p:nvSpPr>
        <p:spPr>
          <a:xfrm>
            <a:off x="676656" y="2011680"/>
            <a:ext cx="10753725" cy="4068047"/>
          </a:xfrm>
        </p:spPr>
        <p:txBody>
          <a:bodyPr>
            <a:normAutofit/>
          </a:bodyPr>
          <a:lstStyle/>
          <a:p>
            <a:pPr marL="0" indent="0">
              <a:buNone/>
            </a:pPr>
            <a:r>
              <a:rPr lang="en-US" b="1" dirty="0"/>
              <a:t>One optional unit, internally marked and moderated by OCR. </a:t>
            </a:r>
          </a:p>
          <a:p>
            <a:pPr marL="0" indent="0">
              <a:buNone/>
            </a:pPr>
            <a:r>
              <a:rPr lang="en-US" dirty="0"/>
              <a:t>Briefs change annually, set by OCR and the teacher chooses one which best suits students skills and needs at the time.</a:t>
            </a:r>
          </a:p>
          <a:p>
            <a:pPr marL="0" indent="0">
              <a:buNone/>
            </a:pPr>
            <a:endParaRPr lang="en-US" dirty="0"/>
          </a:p>
          <a:p>
            <a:pPr marL="0" indent="0">
              <a:buNone/>
            </a:pPr>
            <a:r>
              <a:rPr lang="en-US" dirty="0"/>
              <a:t>This could include:</a:t>
            </a:r>
          </a:p>
          <a:p>
            <a:pPr>
              <a:buFont typeface="Arial" panose="020B0604020202020204" pitchFamily="34" charset="0"/>
              <a:buChar char="•"/>
            </a:pPr>
            <a:r>
              <a:rPr lang="en-US" dirty="0"/>
              <a:t>building a website</a:t>
            </a:r>
          </a:p>
          <a:p>
            <a:pPr>
              <a:buFont typeface="Arial" panose="020B0604020202020204" pitchFamily="34" charset="0"/>
              <a:buChar char="•"/>
            </a:pPr>
            <a:r>
              <a:rPr lang="en-US" dirty="0"/>
              <a:t>visual imaging, </a:t>
            </a:r>
          </a:p>
          <a:p>
            <a:pPr>
              <a:buFont typeface="Arial" panose="020B0604020202020204" pitchFamily="34" charset="0"/>
              <a:buChar char="•"/>
            </a:pPr>
            <a:r>
              <a:rPr lang="en-US" dirty="0"/>
              <a:t>an interactive media product, </a:t>
            </a:r>
          </a:p>
          <a:p>
            <a:pPr>
              <a:buFont typeface="Arial" panose="020B0604020202020204" pitchFamily="34" charset="0"/>
              <a:buChar char="•"/>
            </a:pPr>
            <a:r>
              <a:rPr lang="en-US" dirty="0"/>
              <a:t>characters and their comic and more…</a:t>
            </a:r>
          </a:p>
          <a:p>
            <a:pPr marL="0" indent="0">
              <a:buNone/>
            </a:pPr>
            <a:endParaRPr lang="en-US" b="1" dirty="0"/>
          </a:p>
          <a:p>
            <a:pPr marL="0" indent="0">
              <a:buNone/>
            </a:pPr>
            <a:endParaRPr lang="en-GB" dirty="0"/>
          </a:p>
        </p:txBody>
      </p:sp>
    </p:spTree>
    <p:extLst>
      <p:ext uri="{BB962C8B-B14F-4D97-AF65-F5344CB8AC3E}">
        <p14:creationId xmlns:p14="http://schemas.microsoft.com/office/powerpoint/2010/main" val="736762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96BBD-63D0-4233-BC79-18000FDF06FC}"/>
              </a:ext>
            </a:extLst>
          </p:cNvPr>
          <p:cNvSpPr>
            <a:spLocks noGrp="1"/>
          </p:cNvSpPr>
          <p:nvPr>
            <p:ph type="title"/>
          </p:nvPr>
        </p:nvSpPr>
        <p:spPr/>
        <p:txBody>
          <a:bodyPr/>
          <a:lstStyle/>
          <a:p>
            <a:r>
              <a:rPr lang="en-GB" dirty="0"/>
              <a:t>Grading</a:t>
            </a:r>
          </a:p>
        </p:txBody>
      </p:sp>
      <p:sp>
        <p:nvSpPr>
          <p:cNvPr id="3" name="Content Placeholder 2">
            <a:extLst>
              <a:ext uri="{FF2B5EF4-FFF2-40B4-BE49-F238E27FC236}">
                <a16:creationId xmlns:a16="http://schemas.microsoft.com/office/drawing/2014/main" id="{1298DCD1-0223-465D-A726-B3E63648B98B}"/>
              </a:ext>
            </a:extLst>
          </p:cNvPr>
          <p:cNvSpPr>
            <a:spLocks noGrp="1"/>
          </p:cNvSpPr>
          <p:nvPr>
            <p:ph idx="1"/>
          </p:nvPr>
        </p:nvSpPr>
        <p:spPr/>
        <p:txBody>
          <a:bodyPr/>
          <a:lstStyle/>
          <a:p>
            <a:pPr marL="0" indent="0">
              <a:buNone/>
            </a:pPr>
            <a:r>
              <a:rPr lang="en-GB" dirty="0"/>
              <a:t>All results are awarded on the following scale:  </a:t>
            </a:r>
          </a:p>
        </p:txBody>
      </p:sp>
      <p:pic>
        <p:nvPicPr>
          <p:cNvPr id="5" name="Picture 4">
            <a:extLst>
              <a:ext uri="{FF2B5EF4-FFF2-40B4-BE49-F238E27FC236}">
                <a16:creationId xmlns:a16="http://schemas.microsoft.com/office/drawing/2014/main" id="{6B29381E-16C6-5E3F-DC17-20DA1328C106}"/>
              </a:ext>
            </a:extLst>
          </p:cNvPr>
          <p:cNvPicPr>
            <a:picLocks noChangeAspect="1"/>
          </p:cNvPicPr>
          <p:nvPr/>
        </p:nvPicPr>
        <p:blipFill>
          <a:blip r:embed="rId2"/>
          <a:stretch>
            <a:fillRect/>
          </a:stretch>
        </p:blipFill>
        <p:spPr>
          <a:xfrm>
            <a:off x="1332579" y="2439959"/>
            <a:ext cx="7478912" cy="4111030"/>
          </a:xfrm>
          <a:prstGeom prst="rect">
            <a:avLst/>
          </a:prstGeom>
        </p:spPr>
      </p:pic>
    </p:spTree>
    <p:extLst>
      <p:ext uri="{BB962C8B-B14F-4D97-AF65-F5344CB8AC3E}">
        <p14:creationId xmlns:p14="http://schemas.microsoft.com/office/powerpoint/2010/main" val="3741504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4C016-F23B-40DF-87C9-36B1B85A1F8E}"/>
              </a:ext>
            </a:extLst>
          </p:cNvPr>
          <p:cNvSpPr>
            <a:spLocks noGrp="1"/>
          </p:cNvSpPr>
          <p:nvPr>
            <p:ph type="title"/>
          </p:nvPr>
        </p:nvSpPr>
        <p:spPr>
          <a:xfrm>
            <a:off x="510402" y="947131"/>
            <a:ext cx="6009582" cy="1658198"/>
          </a:xfrm>
        </p:spPr>
        <p:txBody>
          <a:bodyPr>
            <a:normAutofit/>
          </a:bodyPr>
          <a:lstStyle/>
          <a:p>
            <a:r>
              <a:rPr lang="en-US" b="1" dirty="0"/>
              <a:t>Building futures through practical skills.</a:t>
            </a:r>
            <a:endParaRPr lang="en-US" dirty="0"/>
          </a:p>
        </p:txBody>
      </p:sp>
      <p:sp>
        <p:nvSpPr>
          <p:cNvPr id="3" name="Content Placeholder 2">
            <a:extLst>
              <a:ext uri="{FF2B5EF4-FFF2-40B4-BE49-F238E27FC236}">
                <a16:creationId xmlns:a16="http://schemas.microsoft.com/office/drawing/2014/main" id="{39179BA1-C766-4DEF-B378-64EB9C6CDC29}"/>
              </a:ext>
            </a:extLst>
          </p:cNvPr>
          <p:cNvSpPr>
            <a:spLocks noGrp="1"/>
          </p:cNvSpPr>
          <p:nvPr>
            <p:ph idx="1"/>
          </p:nvPr>
        </p:nvSpPr>
        <p:spPr>
          <a:xfrm>
            <a:off x="510402" y="2775162"/>
            <a:ext cx="6286565" cy="3766185"/>
          </a:xfrm>
        </p:spPr>
        <p:txBody>
          <a:bodyPr>
            <a:normAutofit fontScale="77500" lnSpcReduction="20000"/>
          </a:bodyPr>
          <a:lstStyle/>
          <a:p>
            <a:pPr>
              <a:lnSpc>
                <a:spcPct val="120000"/>
              </a:lnSpc>
            </a:pPr>
            <a:r>
              <a:rPr lang="en-US" dirty="0"/>
              <a:t>You’ll develop a range of skills to help you succeed not only in the workplace but in other subjects too. These skills include: </a:t>
            </a:r>
          </a:p>
          <a:p>
            <a:pPr>
              <a:lnSpc>
                <a:spcPct val="120000"/>
              </a:lnSpc>
            </a:pPr>
            <a:r>
              <a:rPr lang="en-GB" dirty="0"/>
              <a:t>• Analytical skills</a:t>
            </a:r>
          </a:p>
          <a:p>
            <a:pPr>
              <a:lnSpc>
                <a:spcPct val="120000"/>
              </a:lnSpc>
            </a:pPr>
            <a:r>
              <a:rPr lang="en-GB" dirty="0"/>
              <a:t>• Digital presentation skills</a:t>
            </a:r>
          </a:p>
          <a:p>
            <a:pPr>
              <a:lnSpc>
                <a:spcPct val="120000"/>
              </a:lnSpc>
            </a:pPr>
            <a:r>
              <a:rPr lang="en-GB" dirty="0"/>
              <a:t>• Creative thinking</a:t>
            </a:r>
          </a:p>
          <a:p>
            <a:pPr>
              <a:lnSpc>
                <a:spcPct val="120000"/>
              </a:lnSpc>
            </a:pPr>
            <a:r>
              <a:rPr lang="en-GB" dirty="0"/>
              <a:t>• Problem solving</a:t>
            </a:r>
          </a:p>
          <a:p>
            <a:pPr>
              <a:lnSpc>
                <a:spcPct val="120000"/>
              </a:lnSpc>
            </a:pPr>
            <a:r>
              <a:rPr lang="en-GB" dirty="0"/>
              <a:t>• Research and planning.</a:t>
            </a:r>
          </a:p>
          <a:p>
            <a:pPr>
              <a:lnSpc>
                <a:spcPct val="120000"/>
              </a:lnSpc>
            </a:pPr>
            <a:r>
              <a:rPr lang="en-US" dirty="0"/>
              <a:t>No matter what you progress on to – the skills you’ll learn from a Cambridge National will prepare you for the future. </a:t>
            </a:r>
            <a:endParaRPr lang="en-GB" dirty="0"/>
          </a:p>
        </p:txBody>
      </p:sp>
      <p:sp>
        <p:nvSpPr>
          <p:cNvPr id="4" name="Title 1">
            <a:extLst>
              <a:ext uri="{FF2B5EF4-FFF2-40B4-BE49-F238E27FC236}">
                <a16:creationId xmlns:a16="http://schemas.microsoft.com/office/drawing/2014/main" id="{1E299757-CFCB-417C-A50F-DC59FE6611A3}"/>
              </a:ext>
            </a:extLst>
          </p:cNvPr>
          <p:cNvSpPr txBox="1">
            <a:spLocks/>
          </p:cNvSpPr>
          <p:nvPr/>
        </p:nvSpPr>
        <p:spPr>
          <a:xfrm>
            <a:off x="7526837" y="947131"/>
            <a:ext cx="3988904" cy="1658198"/>
          </a:xfrm>
          <a:prstGeom prst="rect">
            <a:avLst/>
          </a:prstGeom>
        </p:spPr>
        <p:txBody>
          <a:bodyPr vert="horz" lIns="91440" tIns="45720" rIns="91440" bIns="45720" rtlCol="0" anchor="ctr">
            <a:normAutofit/>
          </a:bodyPr>
          <a:lst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a:lstStyle>
          <a:p>
            <a:r>
              <a:rPr lang="en-GB" dirty="0"/>
              <a:t>Software skills</a:t>
            </a:r>
          </a:p>
        </p:txBody>
      </p:sp>
      <p:sp>
        <p:nvSpPr>
          <p:cNvPr id="5" name="Content Placeholder 2">
            <a:extLst>
              <a:ext uri="{FF2B5EF4-FFF2-40B4-BE49-F238E27FC236}">
                <a16:creationId xmlns:a16="http://schemas.microsoft.com/office/drawing/2014/main" id="{D83647B3-4804-4C36-8A89-13D1249504BF}"/>
              </a:ext>
            </a:extLst>
          </p:cNvPr>
          <p:cNvSpPr txBox="1">
            <a:spLocks/>
          </p:cNvSpPr>
          <p:nvPr/>
        </p:nvSpPr>
        <p:spPr>
          <a:xfrm>
            <a:off x="8090452" y="2775162"/>
            <a:ext cx="2861674" cy="3165379"/>
          </a:xfrm>
          <a:prstGeom prst="rect">
            <a:avLst/>
          </a:prstGeom>
        </p:spPr>
        <p:txBody>
          <a:bodyPr vert="horz" lIns="91440" tIns="45720" rIns="91440" bIns="45720" rtlCol="0">
            <a:normAutofit/>
          </a:bodyPr>
          <a:lst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a:lstStyle>
          <a:p>
            <a:pPr>
              <a:buFont typeface="Wingdings" panose="05000000000000000000" pitchFamily="2" charset="2"/>
              <a:buChar char="§"/>
            </a:pPr>
            <a:r>
              <a:rPr lang="en-GB" dirty="0"/>
              <a:t>Photoshop</a:t>
            </a:r>
          </a:p>
          <a:p>
            <a:pPr>
              <a:buFont typeface="Wingdings" panose="05000000000000000000" pitchFamily="2" charset="2"/>
              <a:buChar char="§"/>
            </a:pPr>
            <a:r>
              <a:rPr lang="en-GB" dirty="0" err="1"/>
              <a:t>RocketCake</a:t>
            </a:r>
            <a:r>
              <a:rPr lang="en-GB" dirty="0"/>
              <a:t> (websites)</a:t>
            </a:r>
          </a:p>
          <a:p>
            <a:pPr>
              <a:buFont typeface="Wingdings" panose="05000000000000000000" pitchFamily="2" charset="2"/>
              <a:buChar char="§"/>
            </a:pPr>
            <a:r>
              <a:rPr lang="en-GB" dirty="0"/>
              <a:t>Microsoft office</a:t>
            </a:r>
          </a:p>
        </p:txBody>
      </p:sp>
    </p:spTree>
    <p:extLst>
      <p:ext uri="{BB962C8B-B14F-4D97-AF65-F5344CB8AC3E}">
        <p14:creationId xmlns:p14="http://schemas.microsoft.com/office/powerpoint/2010/main" val="799452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46034-13AC-46F2-BCEA-3451FCE5552E}"/>
              </a:ext>
            </a:extLst>
          </p:cNvPr>
          <p:cNvSpPr>
            <a:spLocks noGrp="1"/>
          </p:cNvSpPr>
          <p:nvPr>
            <p:ph type="title"/>
          </p:nvPr>
        </p:nvSpPr>
        <p:spPr/>
        <p:txBody>
          <a:bodyPr/>
          <a:lstStyle/>
          <a:p>
            <a:r>
              <a:rPr lang="en-GB" dirty="0"/>
              <a:t>Possible careers and future education</a:t>
            </a:r>
          </a:p>
        </p:txBody>
      </p:sp>
      <p:sp>
        <p:nvSpPr>
          <p:cNvPr id="3" name="Content Placeholder 2">
            <a:extLst>
              <a:ext uri="{FF2B5EF4-FFF2-40B4-BE49-F238E27FC236}">
                <a16:creationId xmlns:a16="http://schemas.microsoft.com/office/drawing/2014/main" id="{68FA6031-EC27-4777-933C-536F06673AF4}"/>
              </a:ext>
            </a:extLst>
          </p:cNvPr>
          <p:cNvSpPr>
            <a:spLocks noGrp="1"/>
          </p:cNvSpPr>
          <p:nvPr>
            <p:ph idx="1"/>
          </p:nvPr>
        </p:nvSpPr>
        <p:spPr/>
        <p:txBody>
          <a:bodyPr/>
          <a:lstStyle/>
          <a:p>
            <a:r>
              <a:rPr lang="en-GB" dirty="0"/>
              <a:t>Cambridge Nationals in Creative </a:t>
            </a:r>
            <a:r>
              <a:rPr lang="en-GB" dirty="0" err="1"/>
              <a:t>iMedia</a:t>
            </a:r>
            <a:r>
              <a:rPr lang="en-GB" dirty="0"/>
              <a:t> are media-sector focused, including film, television, web development, gaming and animation, and have IT at their heart. As a worker of the future, the ability to analyse and design systems that are used in the workplace, the ability to see relationships and the broader perspective, to develop your project management skills and understand the need for team management will all be important and marketable skills.</a:t>
            </a:r>
          </a:p>
          <a:p>
            <a:endParaRPr lang="en-GB" dirty="0"/>
          </a:p>
          <a:p>
            <a:r>
              <a:rPr lang="en-GB" dirty="0"/>
              <a:t>This qualification is useful to students intending to follow Level 3 courses in media and IT. Examples include Cambridge Technical IT or Media courses, Media Studies and the Apprenticeship Framework.</a:t>
            </a:r>
          </a:p>
          <a:p>
            <a:endParaRPr lang="en-GB" dirty="0"/>
          </a:p>
        </p:txBody>
      </p:sp>
    </p:spTree>
    <p:extLst>
      <p:ext uri="{BB962C8B-B14F-4D97-AF65-F5344CB8AC3E}">
        <p14:creationId xmlns:p14="http://schemas.microsoft.com/office/powerpoint/2010/main" val="1574747403"/>
      </p:ext>
    </p:extLst>
  </p:cSld>
  <p:clrMapOvr>
    <a:masterClrMapping/>
  </p:clrMapOvr>
</p:sld>
</file>

<file path=ppt/theme/theme1.xml><?xml version="1.0" encoding="utf-8"?>
<a:theme xmlns:a="http://schemas.openxmlformats.org/drawingml/2006/main" name="Metropolitan">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1934dce-8ccc-43d0-b3d4-07b9bd691d90" xsi:nil="true"/>
    <lcf76f155ced4ddcb4097134ff3c332f xmlns="5ffc9a46-1028-49b0-8416-0ab358aad601">
      <Terms xmlns="http://schemas.microsoft.com/office/infopath/2007/PartnerControls"/>
    </lcf76f155ced4ddcb4097134ff3c332f>
    <Dateedited xmlns="5ffc9a46-1028-49b0-8416-0ab358aad60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BF9661B34B26C459F725F366E8E1BB9" ma:contentTypeVersion="17" ma:contentTypeDescription="Create a new document." ma:contentTypeScope="" ma:versionID="58f9a253f4941e1894507c91b658802a">
  <xsd:schema xmlns:xsd="http://www.w3.org/2001/XMLSchema" xmlns:xs="http://www.w3.org/2001/XMLSchema" xmlns:p="http://schemas.microsoft.com/office/2006/metadata/properties" xmlns:ns2="5ffc9a46-1028-49b0-8416-0ab358aad601" xmlns:ns3="11934dce-8ccc-43d0-b3d4-07b9bd691d90" targetNamespace="http://schemas.microsoft.com/office/2006/metadata/properties" ma:root="true" ma:fieldsID="0c67e9929d3a39c32e659f74bcb1435f" ns2:_="" ns3:_="">
    <xsd:import namespace="5ffc9a46-1028-49b0-8416-0ab358aad601"/>
    <xsd:import namespace="11934dce-8ccc-43d0-b3d4-07b9bd691d9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element ref="ns3:SharedWithUsers" minOccurs="0"/>
                <xsd:element ref="ns3:SharedWithDetails" minOccurs="0"/>
                <xsd:element ref="ns2:MediaServiceSearchProperties" minOccurs="0"/>
                <xsd:element ref="ns2:Dateedited"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fc9a46-1028-49b0-8416-0ab358aad6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Location" ma:index="15" nillable="true" ma:displayName="Location" ma:indexed="true" ma:internalName="MediaServiceLocatio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5dd4260d-9b1c-4d72-9831-6d38c93242be"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Dateedited" ma:index="23" nillable="true" ma:displayName="Date edited" ma:format="DateOnly" ma:internalName="Dateedited">
      <xsd:simpleType>
        <xsd:restriction base="dms:DateTim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1934dce-8ccc-43d0-b3d4-07b9bd691d9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f405a93a-5382-4625-9e93-2d998573a2f4}" ma:internalName="TaxCatchAll" ma:showField="CatchAllData" ma:web="11934dce-8ccc-43d0-b3d4-07b9bd691d90">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CADA7B4-E071-4963-95CD-91C1BBBCC8E2}">
  <ds:schemaRefs>
    <ds:schemaRef ds:uri="http://schemas.microsoft.com/office/2006/metadata/properties"/>
    <ds:schemaRef ds:uri="11934dce-8ccc-43d0-b3d4-07b9bd691d90"/>
    <ds:schemaRef ds:uri="http://purl.org/dc/elements/1.1/"/>
    <ds:schemaRef ds:uri="5ffc9a46-1028-49b0-8416-0ab358aad601"/>
    <ds:schemaRef ds:uri="http://schemas.openxmlformats.org/package/2006/metadata/core-properties"/>
    <ds:schemaRef ds:uri="http://www.w3.org/XML/1998/namespace"/>
    <ds:schemaRef ds:uri="http://schemas.microsoft.com/office/infopath/2007/PartnerControls"/>
    <ds:schemaRef ds:uri="http://purl.org/dc/dcmitype/"/>
    <ds:schemaRef ds:uri="http://schemas.microsoft.com/office/2006/documentManagement/types"/>
    <ds:schemaRef ds:uri="http://purl.org/dc/terms/"/>
  </ds:schemaRefs>
</ds:datastoreItem>
</file>

<file path=customXml/itemProps2.xml><?xml version="1.0" encoding="utf-8"?>
<ds:datastoreItem xmlns:ds="http://schemas.openxmlformats.org/officeDocument/2006/customXml" ds:itemID="{2650A06C-9758-4D25-B7EE-DC54F171BABC}">
  <ds:schemaRefs>
    <ds:schemaRef ds:uri="http://schemas.microsoft.com/sharepoint/v3/contenttype/forms"/>
  </ds:schemaRefs>
</ds:datastoreItem>
</file>

<file path=customXml/itemProps3.xml><?xml version="1.0" encoding="utf-8"?>
<ds:datastoreItem xmlns:ds="http://schemas.openxmlformats.org/officeDocument/2006/customXml" ds:itemID="{A1CD67E5-D968-4897-ADCB-3E985E72C0B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ffc9a46-1028-49b0-8416-0ab358aad601"/>
    <ds:schemaRef ds:uri="11934dce-8ccc-43d0-b3d4-07b9bd691d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Wisp</Template>
  <TotalTime>171</TotalTime>
  <Words>784</Words>
  <Application>Microsoft Office PowerPoint</Application>
  <PresentationFormat>Widescreen</PresentationFormat>
  <Paragraphs>88</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 Light</vt:lpstr>
      <vt:lpstr>Wingdings</vt:lpstr>
      <vt:lpstr>Metropolitan</vt:lpstr>
      <vt:lpstr>CREATIVE  I-MEDIA</vt:lpstr>
      <vt:lpstr>What is creative i-media?</vt:lpstr>
      <vt:lpstr>As part of the Cambridge National, you might cover:</vt:lpstr>
      <vt:lpstr>Mandatory Units</vt:lpstr>
      <vt:lpstr>Mandatory Units</vt:lpstr>
      <vt:lpstr>Optional Unit</vt:lpstr>
      <vt:lpstr>Grading</vt:lpstr>
      <vt:lpstr>Building futures through practical skills.</vt:lpstr>
      <vt:lpstr>Possible careers and future education</vt:lpstr>
      <vt:lpstr>Possible careers</vt:lpstr>
      <vt:lpstr>Is this course for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CREATIVE  I-MEDIA</dc:title>
  <dc:creator>Amandeep Basi (Staff)</dc:creator>
  <cp:lastModifiedBy>Mrs K Doohan (jKDO)</cp:lastModifiedBy>
  <cp:revision>5</cp:revision>
  <dcterms:created xsi:type="dcterms:W3CDTF">2019-03-14T11:42:03Z</dcterms:created>
  <dcterms:modified xsi:type="dcterms:W3CDTF">2026-01-05T13:53:20Z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0x0101007BF9661B34B26C459F725F366E8E1BB9</vt:lpwstr>
  </property>
  <property fmtid="{D5CDD505-2E9C-101B-9397-08002B2CF9AE}" pid="3" name="Order">
    <vt:r8>4448400</vt:r8>
  </property>
  <property fmtid="{D5CDD505-2E9C-101B-9397-08002B2CF9AE}" pid="4" name="MediaServiceImageTags">
    <vt:lpwstr/>
  </property>
</Properties>
</file>